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1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3.xml" ContentType="application/vnd.openxmlformats-officedocument.theme+xml"/>
  <Override PartName="/ppt/tags/tag48.xml" ContentType="application/vnd.openxmlformats-officedocument.presentationml.tags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5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7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89" r:id="rId4"/>
    <p:sldMasterId id="2147483799" r:id="rId5"/>
    <p:sldMasterId id="2147483805" r:id="rId6"/>
    <p:sldMasterId id="2147483843" r:id="rId7"/>
    <p:sldMasterId id="2147483869" r:id="rId8"/>
    <p:sldMasterId id="2147483886" r:id="rId9"/>
    <p:sldMasterId id="2147483898" r:id="rId10"/>
    <p:sldMasterId id="2147483909" r:id="rId11"/>
    <p:sldMasterId id="2147483919" r:id="rId12"/>
    <p:sldMasterId id="2147483931" r:id="rId13"/>
    <p:sldMasterId id="2147483942" r:id="rId14"/>
    <p:sldMasterId id="2147483952" r:id="rId15"/>
    <p:sldMasterId id="2147484010" r:id="rId16"/>
    <p:sldMasterId id="2147484023" r:id="rId17"/>
    <p:sldMasterId id="2147484038" r:id="rId18"/>
    <p:sldMasterId id="2147484058" r:id="rId19"/>
    <p:sldMasterId id="2147484070" r:id="rId20"/>
    <p:sldMasterId id="2147484076" r:id="rId21"/>
  </p:sldMasterIdLst>
  <p:notesMasterIdLst>
    <p:notesMasterId r:id="rId39"/>
  </p:notesMasterIdLst>
  <p:handoutMasterIdLst>
    <p:handoutMasterId r:id="rId40"/>
  </p:handoutMasterIdLst>
  <p:sldIdLst>
    <p:sldId id="283" r:id="rId22"/>
    <p:sldId id="2147475059" r:id="rId23"/>
    <p:sldId id="328" r:id="rId24"/>
    <p:sldId id="318" r:id="rId25"/>
    <p:sldId id="2147475001" r:id="rId26"/>
    <p:sldId id="2147475002" r:id="rId27"/>
    <p:sldId id="2147475060" r:id="rId28"/>
    <p:sldId id="2147475062" r:id="rId29"/>
    <p:sldId id="278" r:id="rId30"/>
    <p:sldId id="2147474908" r:id="rId31"/>
    <p:sldId id="2147475030" r:id="rId32"/>
    <p:sldId id="279" r:id="rId33"/>
    <p:sldId id="302" r:id="rId34"/>
    <p:sldId id="2147475066" r:id="rId35"/>
    <p:sldId id="2147475064" r:id="rId36"/>
    <p:sldId id="2147483399" r:id="rId37"/>
    <p:sldId id="2147475067" r:id="rId38"/>
  </p:sldIdLst>
  <p:sldSz cx="12192000" cy="6858000"/>
  <p:notesSz cx="7010400" cy="9296400"/>
  <p:embeddedFontLs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Franklin Gothic Book" panose="020B0503020102020204" pitchFamily="34" charset="0"/>
      <p:regular r:id="rId45"/>
      <p:italic r:id="rId46"/>
    </p:embeddedFont>
    <p:embeddedFont>
      <p:font typeface="Trebuchet MS" panose="020B0603020202020204" pitchFamily="34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E0296B-DAF4-A7BE-0AAE-BEA1C3877CF3}" name="Moore, Richard" initials="MR" userId="S::Richard.Moore@intelsat.com::914a35ad-3b92-4bc4-9e50-35377447e92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  <p:cmAuthor id="4" name="Reid, Jason" initials="RJ" lastIdx="1" clrIdx="3">
    <p:extLst>
      <p:ext uri="{19B8F6BF-5375-455C-9EA6-DF929625EA0E}">
        <p15:presenceInfo xmlns:p15="http://schemas.microsoft.com/office/powerpoint/2012/main" userId="S::jason.reid@intelsat.com::9d245cee-5b02-409e-9d9a-4cc343bfd06d" providerId="AD"/>
      </p:ext>
    </p:extLst>
  </p:cmAuthor>
  <p:cmAuthor id="5" name="Takagi, Ken" initials="TK" lastIdx="2" clrIdx="4">
    <p:extLst>
      <p:ext uri="{19B8F6BF-5375-455C-9EA6-DF929625EA0E}">
        <p15:presenceInfo xmlns:p15="http://schemas.microsoft.com/office/powerpoint/2012/main" userId="S::ken.takagi@intelsat.com::85db4fa5-7f4a-45fa-8746-fc8262932ff8" providerId="AD"/>
      </p:ext>
    </p:extLst>
  </p:cmAuthor>
  <p:cmAuthor id="6" name="Ortiz, Carmel" initials="OC" lastIdx="1" clrIdx="5">
    <p:extLst>
      <p:ext uri="{19B8F6BF-5375-455C-9EA6-DF929625EA0E}">
        <p15:presenceInfo xmlns:p15="http://schemas.microsoft.com/office/powerpoint/2012/main" userId="S::carmel.ortiz@intelsat.com::32cdd7fc-6747-497b-bd27-016b87c4b1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BB30"/>
    <a:srgbClr val="D6DCE5"/>
    <a:srgbClr val="132B53"/>
    <a:srgbClr val="000000"/>
    <a:srgbClr val="020315"/>
    <a:srgbClr val="7BF5FF"/>
    <a:srgbClr val="77787B"/>
    <a:srgbClr val="008AD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3" autoAdjust="0"/>
    <p:restoredTop sz="65751" autoAdjust="0"/>
  </p:normalViewPr>
  <p:slideViewPr>
    <p:cSldViewPr snapToGrid="0">
      <p:cViewPr varScale="1">
        <p:scale>
          <a:sx n="69" d="100"/>
          <a:sy n="69" d="100"/>
        </p:scale>
        <p:origin x="1136" y="48"/>
      </p:cViewPr>
      <p:guideLst>
        <p:guide pos="3840"/>
        <p:guide orient="horz" pos="21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4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5.xml"/><Relationship Id="rId39" Type="http://schemas.openxmlformats.org/officeDocument/2006/relationships/notesMaster" Target="notesMasters/notesMaster1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8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font" Target="fonts/font9.fntdata"/><Relationship Id="rId57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0.xml"/><Relationship Id="rId44" Type="http://schemas.openxmlformats.org/officeDocument/2006/relationships/font" Target="fonts/font4.fntdata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tags" Target="tags/tag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B3605F-710E-E242-87DF-57BD0F4D3E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9E913F-6DE3-914A-A288-5B6AF207D7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56224-8E8D-4F41-89AA-086CE48215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236F7E24-166C-264A-AE2E-16B99F2F6161}" type="slidenum">
              <a:rPr lang="en-US" smtClean="0">
                <a:latin typeface="Franklin Gothic Book" panose="020B0503020102020204" pitchFamily="34" charset="0"/>
              </a:rPr>
              <a:t>‹#›</a:t>
            </a:fld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2FB3FF6-C17B-F844-BA91-9F3847652A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18743AF2-8C0C-774D-9F18-287A5F39ABDA}" type="datetimeFigureOut">
              <a:rPr lang="en-US" smtClean="0">
                <a:latin typeface="Franklin Gothic Book" panose="020B0503020102020204" pitchFamily="34" charset="0"/>
              </a:rPr>
              <a:t>10/8/2024</a:t>
            </a:fld>
            <a:endParaRPr lang="en-US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43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>
                <a:latin typeface="Franklin Gothic Book" panose="020B05030201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>
                <a:latin typeface="Franklin Gothic Book" panose="020B0503020102020204" pitchFamily="34" charset="0"/>
              </a:defRPr>
            </a:lvl1pPr>
          </a:lstStyle>
          <a:p>
            <a:fld id="{EA08B7F1-E602-7B4E-A8A6-4C15BD687420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>
                <a:latin typeface="Franklin Gothic Book" panose="020B05030201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>
                <a:latin typeface="Franklin Gothic Book" panose="020B0503020102020204" pitchFamily="34" charset="0"/>
              </a:defRPr>
            </a:lvl1pPr>
          </a:lstStyle>
          <a:p>
            <a:fld id="{C2BB1062-B960-0542-9B02-46DC9CC448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98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610F5-B95E-2244-A4A2-099E92D914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519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610F5-B95E-2244-A4A2-099E92D914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773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610F5-B95E-2244-A4A2-099E92D914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111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B1062-B960-0542-9B02-46DC9CC4481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08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US" sz="1200" b="0" i="0" dirty="0">
              <a:solidFill>
                <a:srgbClr val="69707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B1062-B960-0542-9B02-46DC9CC4481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69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610F5-B95E-2244-A4A2-099E92D914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149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610F5-B95E-2244-A4A2-099E92D914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758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610F5-B95E-2244-A4A2-099E92D914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787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610F5-B95E-2244-A4A2-099E92D914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873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610F5-B95E-2244-A4A2-099E92D914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262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B1062-B960-0542-9B02-46DC9CC4481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72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610F5-B95E-2244-A4A2-099E92D914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353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7.sv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10" Type="http://schemas.openxmlformats.org/officeDocument/2006/relationships/image" Target="../media/image11.sv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7.xml"/><Relationship Id="rId4" Type="http://schemas.openxmlformats.org/officeDocument/2006/relationships/image" Target="../media/image20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9.xml"/><Relationship Id="rId4" Type="http://schemas.openxmlformats.org/officeDocument/2006/relationships/image" Target="../media/image2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.xml"/><Relationship Id="rId4" Type="http://schemas.openxmlformats.org/officeDocument/2006/relationships/image" Target="../media/image20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1.xml"/><Relationship Id="rId4" Type="http://schemas.openxmlformats.org/officeDocument/2006/relationships/image" Target="../media/image20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2.xml"/><Relationship Id="rId4" Type="http://schemas.openxmlformats.org/officeDocument/2006/relationships/image" Target="../media/image20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11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11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11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5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11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9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0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11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1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20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0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11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3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0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4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0.em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11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5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0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6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0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0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8.xml"/><Relationship Id="rId4" Type="http://schemas.openxmlformats.org/officeDocument/2006/relationships/image" Target="../media/image20.emf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11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9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19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0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0.emf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11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1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0.emf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0.emf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3.xml"/><Relationship Id="rId4" Type="http://schemas.openxmlformats.org/officeDocument/2006/relationships/image" Target="../media/image20.emf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4.xml"/><Relationship Id="rId4" Type="http://schemas.openxmlformats.org/officeDocument/2006/relationships/image" Target="../media/image20.emf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9.emf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6.xml"/><Relationship Id="rId4" Type="http://schemas.openxmlformats.org/officeDocument/2006/relationships/image" Target="../media/image20.emf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11.sv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0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5.bin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8.emf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0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8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1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18.emf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9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4.xml"/><Relationship Id="rId4" Type="http://schemas.openxmlformats.org/officeDocument/2006/relationships/image" Target="../media/image18.emf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5.xml"/><Relationship Id="rId4" Type="http://schemas.openxmlformats.org/officeDocument/2006/relationships/image" Target="../media/image18.emf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6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18.emf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7" Type="http://schemas.openxmlformats.org/officeDocument/2006/relationships/image" Target="../media/image11.sv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7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18.emf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png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48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7.png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7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3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6609531-AC06-2842-B4AA-4F216BCC4B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2" y="1706882"/>
            <a:ext cx="5339644" cy="4762724"/>
          </a:xfrm>
          <a:prstGeom prst="rect">
            <a:avLst/>
          </a:prstGeom>
        </p:spPr>
        <p:txBody>
          <a:bodyPr lIns="0" tIns="0" rIns="0" bIns="0"/>
          <a:lstStyle>
            <a:lvl1pPr marL="243829" indent="-243829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rgbClr val="DD8A03"/>
              </a:buClr>
              <a:buFont typeface="+mj-lt"/>
              <a:buAutoNum type="arabicPeriod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3956E99-7FAE-6247-A8A8-7B6CEED1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1973"/>
            <a:ext cx="4063144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D80C15CC-D1A5-E746-9D37-3B019F3658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1155684"/>
            <a:ext cx="5339644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presentation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16F886-4395-A04C-877F-E8CBA6AAEF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835651" cy="6858000"/>
          </a:xfrm>
          <a:prstGeom prst="rect">
            <a:avLst/>
          </a:prstGeom>
          <a:solidFill>
            <a:srgbClr val="DCDDE4"/>
          </a:solidFill>
        </p:spPr>
        <p:txBody>
          <a:bodyPr lIns="0" tIns="1371600" rIns="0" bIns="0" anchor="t"/>
          <a:lstStyle>
            <a:lvl1pPr marL="0" indent="0" algn="ctr">
              <a:buNone/>
              <a:defRPr sz="13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(On Intelsat Windows machines, </a:t>
            </a:r>
            <a:br>
              <a:rPr lang="en-US" dirty="0"/>
            </a:br>
            <a:r>
              <a:rPr lang="en-US" dirty="0"/>
              <a:t>browse the gallery from your default ‘Pictures’ folder.)</a:t>
            </a:r>
            <a:br>
              <a:rPr lang="en-US" dirty="0"/>
            </a:br>
            <a:r>
              <a:rPr lang="en-US" dirty="0"/>
              <a:t>Place picture using this button:</a:t>
            </a:r>
          </a:p>
        </p:txBody>
      </p:sp>
    </p:spTree>
    <p:extLst>
      <p:ext uri="{BB962C8B-B14F-4D97-AF65-F5344CB8AC3E}">
        <p14:creationId xmlns:p14="http://schemas.microsoft.com/office/powerpoint/2010/main" val="1200893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4BD92C-3C30-AA44-A80C-887582BBBA98}"/>
              </a:ext>
            </a:extLst>
          </p:cNvPr>
          <p:cNvSpPr/>
          <p:nvPr userDrawn="1"/>
        </p:nvSpPr>
        <p:spPr>
          <a:xfrm>
            <a:off x="770583" y="1641438"/>
            <a:ext cx="3529584" cy="48927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FAED3B-B634-B34A-A903-ECF567E68D4C}"/>
              </a:ext>
            </a:extLst>
          </p:cNvPr>
          <p:cNvSpPr/>
          <p:nvPr userDrawn="1"/>
        </p:nvSpPr>
        <p:spPr>
          <a:xfrm>
            <a:off x="4301662" y="1641438"/>
            <a:ext cx="3529584" cy="4892713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3181A-D6BE-9A44-983A-3F9252F5A8E3}"/>
              </a:ext>
            </a:extLst>
          </p:cNvPr>
          <p:cNvSpPr/>
          <p:nvPr userDrawn="1"/>
        </p:nvSpPr>
        <p:spPr>
          <a:xfrm>
            <a:off x="7829567" y="1641438"/>
            <a:ext cx="3529584" cy="4892713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39FBA5-F13E-3144-8AA0-BF5797A718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0366" y="1873250"/>
            <a:ext cx="3059543" cy="665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600" b="1" u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19534" y="3046210"/>
            <a:ext cx="3212100" cy="1317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0366" y="3046210"/>
            <a:ext cx="3059543" cy="13173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9950" y="3046210"/>
            <a:ext cx="3130050" cy="1317376"/>
          </a:xfrm>
          <a:prstGeom prst="rect">
            <a:avLst/>
          </a:prstGeom>
          <a:solidFill>
            <a:srgbClr val="7BF5FF"/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D81AFF5-2A95-4D91-936A-6E82F4F8D84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60366" y="4709640"/>
            <a:ext cx="3059543" cy="13173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8FA70F3-8716-46D5-B14F-694728D76D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6682" y="1873250"/>
            <a:ext cx="3059543" cy="665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600" b="1" u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2B21314-3C41-4C03-AC7E-5F171CA788E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64588" y="1873250"/>
            <a:ext cx="3059543" cy="665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600" b="1" u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5DA2C70-94F2-464B-B8AC-BC4538A4F9F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89950" y="4709640"/>
            <a:ext cx="3130050" cy="1317376"/>
          </a:xfrm>
          <a:prstGeom prst="rect">
            <a:avLst/>
          </a:prstGeom>
          <a:solidFill>
            <a:srgbClr val="7BF5FF"/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9009B8F-D996-4CE8-A80D-0AE44A3AEB3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019534" y="4709640"/>
            <a:ext cx="3212100" cy="1317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25188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48051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1772076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Graphic 3">
            <a:extLst>
              <a:ext uri="{FF2B5EF4-FFF2-40B4-BE49-F238E27FC236}">
                <a16:creationId xmlns:a16="http://schemas.microsoft.com/office/drawing/2014/main" id="{31BD8D60-15A2-334E-AF05-6D4F7B7C6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7403" r="3947" b="27569"/>
          <a:stretch/>
        </p:blipFill>
        <p:spPr>
          <a:xfrm>
            <a:off x="3266213" y="3915265"/>
            <a:ext cx="8913217" cy="15837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074F93-F805-364C-B2BE-24EE657BA27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0"/>
            <a:ext cx="508000" cy="685800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91B04F3-40F2-EF43-95C0-014F6823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2" y="3294513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20D1788-8D9F-7847-B6DC-D804A7887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2" y="3581728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5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5447" y="355426"/>
            <a:ext cx="1456182" cy="4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90E4E68-6053-CD44-AE8A-CE0C534E63F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1D49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(On Intelsat Windows machines, browse the gallery from your default ‘Pictures’ folder.) </a:t>
            </a:r>
            <a:br>
              <a:rPr lang="en-US"/>
            </a:br>
            <a:r>
              <a:rPr lang="en-US"/>
              <a:t>From ‘Intelsat Images’ place a TITLE COVER picture with the button below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597942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F83699-4955-5049-94C7-EA3EECBBC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2" y="2040478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5985F01-B692-EF4D-A2CA-984244A17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2" y="2327693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2082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6609531-AC06-2842-B4AA-4F216BCC4B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2" y="1706882"/>
            <a:ext cx="5339644" cy="4762724"/>
          </a:xfrm>
          <a:prstGeom prst="rect">
            <a:avLst/>
          </a:prstGeom>
        </p:spPr>
        <p:txBody>
          <a:bodyPr lIns="0" tIns="0" rIns="0" bIns="0"/>
          <a:lstStyle>
            <a:lvl1pPr marL="243829" indent="-243829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rgbClr val="DD8A03"/>
              </a:buClr>
              <a:buFont typeface="+mj-lt"/>
              <a:buAutoNum type="arabicPeriod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3956E99-7FAE-6247-A8A8-7B6CEED1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1973"/>
            <a:ext cx="4063144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D80C15CC-D1A5-E746-9D37-3B019F3658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1155684"/>
            <a:ext cx="5339644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presentation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16F886-4395-A04C-877F-E8CBA6AAEF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835651" cy="6858000"/>
          </a:xfrm>
          <a:prstGeom prst="rect">
            <a:avLst/>
          </a:prstGeom>
          <a:solidFill>
            <a:srgbClr val="DCDDE4"/>
          </a:solidFill>
        </p:spPr>
        <p:txBody>
          <a:bodyPr lIns="0" tIns="1371600" rIns="0" bIns="0" anchor="t"/>
          <a:lstStyle>
            <a:lvl1pPr marL="0" indent="0" algn="ctr">
              <a:buNone/>
              <a:defRPr sz="13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(On Intelsat Windows machines, </a:t>
            </a:r>
            <a:br>
              <a:rPr lang="en-US"/>
            </a:br>
            <a:r>
              <a:rPr lang="en-US"/>
              <a:t>browse the gallery from your default ‘Pictures’ folder.)</a:t>
            </a:r>
            <a:br>
              <a:rPr lang="en-US"/>
            </a:br>
            <a:r>
              <a:rPr lang="en-US"/>
              <a:t>Place picture using this button:</a:t>
            </a:r>
          </a:p>
        </p:txBody>
      </p:sp>
    </p:spTree>
    <p:extLst>
      <p:ext uri="{BB962C8B-B14F-4D97-AF65-F5344CB8AC3E}">
        <p14:creationId xmlns:p14="http://schemas.microsoft.com/office/powerpoint/2010/main" val="12021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43BC8E10-567B-1545-8AA2-578972CC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580315"/>
            <a:ext cx="9388560" cy="5254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3AEFD31F-5921-4146-87B1-1BC355832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438DF68-5586-E540-9573-A15419DF21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6" y="1706882"/>
            <a:ext cx="10665060" cy="4762724"/>
          </a:xfrm>
          <a:prstGeom prst="rect">
            <a:avLst/>
          </a:prstGeom>
        </p:spPr>
        <p:txBody>
          <a:bodyPr wrap="square"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8CF7E260-2B2C-1541-B2C8-75902D5893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584" y="208003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3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ALL CAPS INTRO (OPTIONAL)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6F8CD-86C8-9042-B155-AAD4D89F3D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0DD645A-86D6-064E-A78E-D11BB3F240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8" y="1706882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315B136-0E07-1A4B-9DA6-10AED5B0E2B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93554" y="1706882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03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3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87654" y="1632174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6753" y="1687470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9DEEEB-0126-2848-882E-7B31DFCD83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87654" y="2341858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E71310-4C1B-394E-914F-75C20BD9F4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87654" y="3057606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35ABD82-BD35-2E46-809A-51C24CFA5C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87654" y="3767290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5BB7955-C4AE-514F-8BB5-4E81C0F380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87654" y="4483040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885730C-9A77-FA40-8EB6-80ADDB039BF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87654" y="5192724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257799-2944-AC45-95F3-0FE25B52936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87654" y="5853882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7821575C-05EB-894A-B58D-8D10C84C7A86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70467" y="1606553"/>
            <a:ext cx="5077884" cy="48111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your image or chart using the buttons below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425AB46E-8557-264D-BE53-A239E6CBE66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06753" y="2400587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09DD8B4B-3722-DE47-B0A8-50FF31CB693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106753" y="3125206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F01E9FC-03FC-1441-B3F8-C123BDBB611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106753" y="3838323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8CAF677-BBCE-3143-AB16-1D5867C5D85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106753" y="4476677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704F581-1488-D641-B7A8-C892DE60298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106753" y="5201296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EDEAE85-0756-2643-80A1-18C063B2945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106753" y="5914413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</p:spTree>
    <p:extLst>
      <p:ext uri="{BB962C8B-B14F-4D97-AF65-F5344CB8AC3E}">
        <p14:creationId xmlns:p14="http://schemas.microsoft.com/office/powerpoint/2010/main" val="73321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269FE-B59C-784D-9992-3DB89AA0C33B}"/>
              </a:ext>
            </a:extLst>
          </p:cNvPr>
          <p:cNvSpPr/>
          <p:nvPr userDrawn="1"/>
        </p:nvSpPr>
        <p:spPr>
          <a:xfrm>
            <a:off x="2348573" y="1607405"/>
            <a:ext cx="9072848" cy="1201785"/>
          </a:xfrm>
          <a:prstGeom prst="rect">
            <a:avLst/>
          </a:prstGeom>
          <a:solidFill>
            <a:srgbClr val="DD8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highlight>
                <a:srgbClr val="DD8A03"/>
              </a:highligh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17570" y="1632175"/>
            <a:ext cx="8844874" cy="11396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5964" y="1873387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DEFEF0-6F82-7943-9F8F-A9EBE19B955F}"/>
              </a:ext>
            </a:extLst>
          </p:cNvPr>
          <p:cNvSpPr/>
          <p:nvPr userDrawn="1"/>
        </p:nvSpPr>
        <p:spPr>
          <a:xfrm>
            <a:off x="2348573" y="2795182"/>
            <a:ext cx="9072848" cy="1201785"/>
          </a:xfrm>
          <a:prstGeom prst="rect">
            <a:avLst/>
          </a:prstGeom>
          <a:solidFill>
            <a:srgbClr val="69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EB4AB2D-5EA6-0649-BC8F-2CAF30EA9B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7570" y="2819951"/>
            <a:ext cx="8844874" cy="1152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5A18B2-DC19-8A41-BE4B-1786D2B63DD5}"/>
              </a:ext>
            </a:extLst>
          </p:cNvPr>
          <p:cNvSpPr/>
          <p:nvPr userDrawn="1"/>
        </p:nvSpPr>
        <p:spPr>
          <a:xfrm>
            <a:off x="2348573" y="3995529"/>
            <a:ext cx="9072848" cy="1201785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411425A-9F91-F346-8594-8A21457DF5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17570" y="3995529"/>
            <a:ext cx="8844874" cy="11940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196D94-1E89-924B-BA58-790B51B11C77}"/>
              </a:ext>
            </a:extLst>
          </p:cNvPr>
          <p:cNvSpPr/>
          <p:nvPr userDrawn="1"/>
        </p:nvSpPr>
        <p:spPr>
          <a:xfrm>
            <a:off x="2348573" y="5189590"/>
            <a:ext cx="9072848" cy="1201785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BA0822A-1D7B-FC4D-9A18-40B3272ADC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7570" y="5214359"/>
            <a:ext cx="8844874" cy="116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653D0EBF-933D-9742-BC65-239244272F0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64088" y="3114359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D5DC39A-7348-F549-BCD6-4CDD4A2196F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64088" y="4319704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5EF57BE-1F4C-7A43-91A0-FBF8C571956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64088" y="5507238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8544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583" y="2903256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3423" y="2903257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841A7B89-A225-1444-AA1A-6C1BE79C3F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88655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A09CB54E-B3AE-A74F-9A4D-570A3356717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15966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50BB35-320C-554C-AA65-8646FACC63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0583" y="5142735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33423" y="5142734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CA0CBBC-27ED-9B4C-9444-AB036273A49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488655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28777299-ED20-1746-AE29-B8326A3BEBA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15966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204129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4BD92C-3C30-AA44-A80C-887582BBBA98}"/>
              </a:ext>
            </a:extLst>
          </p:cNvPr>
          <p:cNvSpPr/>
          <p:nvPr userDrawn="1"/>
        </p:nvSpPr>
        <p:spPr>
          <a:xfrm>
            <a:off x="770583" y="3550751"/>
            <a:ext cx="3529584" cy="2983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FAED3B-B634-B34A-A903-ECF567E68D4C}"/>
              </a:ext>
            </a:extLst>
          </p:cNvPr>
          <p:cNvSpPr/>
          <p:nvPr userDrawn="1"/>
        </p:nvSpPr>
        <p:spPr>
          <a:xfrm>
            <a:off x="4301662" y="3550751"/>
            <a:ext cx="3529584" cy="2983400"/>
          </a:xfrm>
          <a:prstGeom prst="rect">
            <a:avLst/>
          </a:prstGeom>
          <a:solidFill>
            <a:srgbClr val="00A7B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3181A-D6BE-9A44-983A-3F9252F5A8E3}"/>
              </a:ext>
            </a:extLst>
          </p:cNvPr>
          <p:cNvSpPr/>
          <p:nvPr userDrawn="1"/>
        </p:nvSpPr>
        <p:spPr>
          <a:xfrm>
            <a:off x="7829567" y="3550751"/>
            <a:ext cx="3529584" cy="2983400"/>
          </a:xfrm>
          <a:prstGeom prst="rect">
            <a:avLst/>
          </a:prstGeom>
          <a:solidFill>
            <a:srgbClr val="78BE2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BB67E7-B514-B740-8ADA-E3C16C90E4D6}"/>
              </a:ext>
            </a:extLst>
          </p:cNvPr>
          <p:cNvSpPr/>
          <p:nvPr userDrawn="1"/>
        </p:nvSpPr>
        <p:spPr>
          <a:xfrm>
            <a:off x="770583" y="1641438"/>
            <a:ext cx="3529584" cy="1911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7B6547-B85E-374F-8F08-A66F5DB539AB}"/>
              </a:ext>
            </a:extLst>
          </p:cNvPr>
          <p:cNvSpPr/>
          <p:nvPr userDrawn="1"/>
        </p:nvSpPr>
        <p:spPr>
          <a:xfrm>
            <a:off x="4301662" y="1641438"/>
            <a:ext cx="3529584" cy="1911096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2A7B58-67FC-F347-BC53-9ADFC03C9F61}"/>
              </a:ext>
            </a:extLst>
          </p:cNvPr>
          <p:cNvSpPr/>
          <p:nvPr userDrawn="1"/>
        </p:nvSpPr>
        <p:spPr>
          <a:xfrm>
            <a:off x="7829522" y="1641438"/>
            <a:ext cx="3529584" cy="1911096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39FBA5-F13E-3144-8AA0-BF5797A718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0366" y="1873250"/>
            <a:ext cx="3059543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FB3AA5B-7DFE-A748-A821-8C3C76EECC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9951" y="1873250"/>
            <a:ext cx="3130050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012C0BA-AC9E-1942-A258-5A3DC3A463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19534" y="1873250"/>
            <a:ext cx="3212099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19534" y="3695430"/>
            <a:ext cx="3212100" cy="26075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0366" y="3721552"/>
            <a:ext cx="3059543" cy="25690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9950" y="3716770"/>
            <a:ext cx="3130050" cy="2576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5778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t Shape - Square">
            <a:extLst>
              <a:ext uri="{FF2B5EF4-FFF2-40B4-BE49-F238E27FC236}">
                <a16:creationId xmlns:a16="http://schemas.microsoft.com/office/drawing/2014/main" id="{DDB1588B-46A8-498E-B5E1-3B8399C940C3}"/>
              </a:ext>
            </a:extLst>
          </p:cNvPr>
          <p:cNvSpPr/>
          <p:nvPr userDrawn="1"/>
        </p:nvSpPr>
        <p:spPr>
          <a:xfrm>
            <a:off x="2350159" y="1148479"/>
            <a:ext cx="4561042" cy="4561042"/>
          </a:xfrm>
          <a:prstGeom prst="rect">
            <a:avLst/>
          </a:prstGeom>
          <a:noFill/>
          <a:ln w="927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Attribution">
            <a:extLst>
              <a:ext uri="{FF2B5EF4-FFF2-40B4-BE49-F238E27FC236}">
                <a16:creationId xmlns:a16="http://schemas.microsoft.com/office/drawing/2014/main" id="{371C6EAA-B630-4A43-A44D-345FE3683F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0" y="4714963"/>
            <a:ext cx="3695700" cy="670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Clr>
                <a:schemeClr val="tx2"/>
              </a:buClr>
              <a:buFontTx/>
              <a:buNone/>
              <a:defRPr sz="20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8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62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75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412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6000" indent="0">
              <a:buNone/>
              <a:defRPr/>
            </a:lvl6pPr>
          </a:lstStyle>
          <a:p>
            <a:r>
              <a:rPr lang="en-US" dirty="0"/>
              <a:t>Quote Author</a:t>
            </a:r>
          </a:p>
        </p:txBody>
      </p:sp>
      <p:sp>
        <p:nvSpPr>
          <p:cNvPr id="9" name="Quotation Mark 2">
            <a:extLst>
              <a:ext uri="{FF2B5EF4-FFF2-40B4-BE49-F238E27FC236}">
                <a16:creationId xmlns:a16="http://schemas.microsoft.com/office/drawing/2014/main" id="{FD868118-4255-441B-904F-7639E0D1FB8D}"/>
              </a:ext>
            </a:extLst>
          </p:cNvPr>
          <p:cNvSpPr txBox="1"/>
          <p:nvPr userDrawn="1"/>
        </p:nvSpPr>
        <p:spPr>
          <a:xfrm>
            <a:off x="6058125" y="3362915"/>
            <a:ext cx="29796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F4B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1" name="Quote">
            <a:extLst>
              <a:ext uri="{FF2B5EF4-FFF2-40B4-BE49-F238E27FC236}">
                <a16:creationId xmlns:a16="http://schemas.microsoft.com/office/drawing/2014/main" id="{9A9EC49D-3761-F94C-92E1-46A59F31AE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5949" y="1711493"/>
            <a:ext cx="3469463" cy="343501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Clr>
                <a:schemeClr val="tx2"/>
              </a:buClr>
              <a:buFontTx/>
              <a:buNone/>
              <a:defRPr sz="32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defRPr>
            </a:lvl1pPr>
            <a:lvl2pPr marL="230188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62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75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412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6000" indent="0">
              <a:buNone/>
              <a:defRPr/>
            </a:lvl6pPr>
          </a:lstStyle>
          <a:p>
            <a:r>
              <a:rPr lang="en-US" dirty="0"/>
              <a:t>Quote text </a:t>
            </a:r>
            <a:br>
              <a:rPr lang="en-US" dirty="0"/>
            </a:br>
            <a:r>
              <a:rPr lang="en-US" dirty="0"/>
              <a:t>goes here. Adjust font size accordingly, but do not overlap grey box.</a:t>
            </a:r>
          </a:p>
        </p:txBody>
      </p:sp>
      <p:sp>
        <p:nvSpPr>
          <p:cNvPr id="8" name="Quotation Mark 1">
            <a:extLst>
              <a:ext uri="{FF2B5EF4-FFF2-40B4-BE49-F238E27FC236}">
                <a16:creationId xmlns:a16="http://schemas.microsoft.com/office/drawing/2014/main" id="{5DFE5D3E-9EE9-4595-B782-66EBCA294F90}"/>
              </a:ext>
            </a:extLst>
          </p:cNvPr>
          <p:cNvSpPr txBox="1"/>
          <p:nvPr userDrawn="1"/>
        </p:nvSpPr>
        <p:spPr>
          <a:xfrm>
            <a:off x="533594" y="-515047"/>
            <a:ext cx="29796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F4B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158448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t Shape - Square">
            <a:extLst>
              <a:ext uri="{FF2B5EF4-FFF2-40B4-BE49-F238E27FC236}">
                <a16:creationId xmlns:a16="http://schemas.microsoft.com/office/drawing/2014/main" id="{DDB1588B-46A8-498E-B5E1-3B8399C940C3}"/>
              </a:ext>
            </a:extLst>
          </p:cNvPr>
          <p:cNvSpPr/>
          <p:nvPr userDrawn="1"/>
        </p:nvSpPr>
        <p:spPr>
          <a:xfrm>
            <a:off x="2350159" y="1148479"/>
            <a:ext cx="4561042" cy="4561042"/>
          </a:xfrm>
          <a:prstGeom prst="rect">
            <a:avLst/>
          </a:prstGeom>
          <a:noFill/>
          <a:ln w="927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Attribution">
            <a:extLst>
              <a:ext uri="{FF2B5EF4-FFF2-40B4-BE49-F238E27FC236}">
                <a16:creationId xmlns:a16="http://schemas.microsoft.com/office/drawing/2014/main" id="{371C6EAA-B630-4A43-A44D-345FE3683F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0" y="4714963"/>
            <a:ext cx="3695700" cy="670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Clr>
                <a:schemeClr val="tx2"/>
              </a:buClr>
              <a:buFontTx/>
              <a:buNone/>
              <a:defRPr sz="20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8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62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75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412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6000" indent="0">
              <a:buNone/>
              <a:defRPr/>
            </a:lvl6pPr>
          </a:lstStyle>
          <a:p>
            <a:r>
              <a:rPr lang="en-US"/>
              <a:t>Quote Author</a:t>
            </a:r>
          </a:p>
        </p:txBody>
      </p:sp>
      <p:sp>
        <p:nvSpPr>
          <p:cNvPr id="9" name="Quotation Mark 2">
            <a:extLst>
              <a:ext uri="{FF2B5EF4-FFF2-40B4-BE49-F238E27FC236}">
                <a16:creationId xmlns:a16="http://schemas.microsoft.com/office/drawing/2014/main" id="{FD868118-4255-441B-904F-7639E0D1FB8D}"/>
              </a:ext>
            </a:extLst>
          </p:cNvPr>
          <p:cNvSpPr txBox="1"/>
          <p:nvPr userDrawn="1"/>
        </p:nvSpPr>
        <p:spPr>
          <a:xfrm>
            <a:off x="6058125" y="3362915"/>
            <a:ext cx="29796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>
                <a:solidFill>
                  <a:srgbClr val="F4B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1" name="Quote">
            <a:extLst>
              <a:ext uri="{FF2B5EF4-FFF2-40B4-BE49-F238E27FC236}">
                <a16:creationId xmlns:a16="http://schemas.microsoft.com/office/drawing/2014/main" id="{9A9EC49D-3761-F94C-92E1-46A59F31AE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5949" y="1711493"/>
            <a:ext cx="3469463" cy="343501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Clr>
                <a:schemeClr val="tx2"/>
              </a:buClr>
              <a:buFontTx/>
              <a:buNone/>
              <a:defRPr sz="32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defRPr>
            </a:lvl1pPr>
            <a:lvl2pPr marL="230188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62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75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412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6000" indent="0">
              <a:buNone/>
              <a:defRPr/>
            </a:lvl6pPr>
          </a:lstStyle>
          <a:p>
            <a:r>
              <a:rPr lang="en-US"/>
              <a:t>Quote text </a:t>
            </a:r>
            <a:br>
              <a:rPr lang="en-US"/>
            </a:br>
            <a:r>
              <a:rPr lang="en-US"/>
              <a:t>goes here. Adjust font size accordingly, but do not overlap grey box.</a:t>
            </a:r>
          </a:p>
        </p:txBody>
      </p:sp>
      <p:sp>
        <p:nvSpPr>
          <p:cNvPr id="8" name="Quotation Mark 1">
            <a:extLst>
              <a:ext uri="{FF2B5EF4-FFF2-40B4-BE49-F238E27FC236}">
                <a16:creationId xmlns:a16="http://schemas.microsoft.com/office/drawing/2014/main" id="{5DFE5D3E-9EE9-4595-B782-66EBCA294F90}"/>
              </a:ext>
            </a:extLst>
          </p:cNvPr>
          <p:cNvSpPr txBox="1"/>
          <p:nvPr userDrawn="1"/>
        </p:nvSpPr>
        <p:spPr>
          <a:xfrm>
            <a:off x="533594" y="-515047"/>
            <a:ext cx="29796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>
                <a:solidFill>
                  <a:srgbClr val="F4B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158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3" y="3915265"/>
            <a:ext cx="8913217" cy="158370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1321808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Sample breaker </a:t>
            </a:r>
            <a:br>
              <a:rPr lang="en-US"/>
            </a:br>
            <a:r>
              <a:rPr lang="en-US"/>
              <a:t>that is longer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2848943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Optional supporting text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6CF8DE2D-A532-9D46-B79A-B6419A3AF0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8397" y="914400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4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INTRO TITLING OPTIONAL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10E6B-C883-9947-82DB-644E638302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" y="1058021"/>
            <a:ext cx="512063" cy="2048251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0125075" y="114300"/>
            <a:ext cx="2054355" cy="714375"/>
          </a:xfrm>
          <a:prstGeom prst="rect">
            <a:avLst/>
          </a:prstGeom>
          <a:solidFill>
            <a:srgbClr val="071D49"/>
          </a:solidFill>
          <a:ln w="9525" cap="rnd" cmpd="sng" algn="ctr">
            <a:solidFill>
              <a:srgbClr val="071D4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9848850" y="6372225"/>
            <a:ext cx="2152650" cy="342900"/>
          </a:xfrm>
          <a:prstGeom prst="rect">
            <a:avLst/>
          </a:prstGeom>
          <a:solidFill>
            <a:srgbClr val="071D49"/>
          </a:solidFill>
          <a:ln w="9525" cap="rnd" cmpd="sng" algn="ctr">
            <a:solidFill>
              <a:srgbClr val="071D4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5D6F1054-95F6-9C41-B968-FE8BB3B870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picture here with the button below</a:t>
            </a:r>
          </a:p>
        </p:txBody>
      </p:sp>
    </p:spTree>
    <p:extLst>
      <p:ext uri="{BB962C8B-B14F-4D97-AF65-F5344CB8AC3E}">
        <p14:creationId xmlns:p14="http://schemas.microsoft.com/office/powerpoint/2010/main" val="267248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With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A03603-D86E-9C4C-877C-C03F1A0954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picture here with the button below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A90CD9-712C-FA4A-9294-BA36EEEB2FF8}"/>
              </a:ext>
            </a:extLst>
          </p:cNvPr>
          <p:cNvSpPr/>
          <p:nvPr userDrawn="1"/>
        </p:nvSpPr>
        <p:spPr>
          <a:xfrm>
            <a:off x="0" y="0"/>
            <a:ext cx="12192000" cy="1414272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53CEB57-EF2E-C04C-8BF0-866E58FA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6" y="325828"/>
            <a:ext cx="11031953" cy="868989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3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3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115550" y="114300"/>
            <a:ext cx="1895475" cy="647700"/>
          </a:xfrm>
          <a:prstGeom prst="rect">
            <a:avLst/>
          </a:prstGeom>
          <a:solidFill>
            <a:srgbClr val="FFFFFF"/>
          </a:solidFill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9886950" y="6438900"/>
            <a:ext cx="2171700" cy="295275"/>
          </a:xfrm>
          <a:prstGeom prst="rect">
            <a:avLst/>
          </a:prstGeom>
          <a:solidFill>
            <a:srgbClr val="FFFFFF"/>
          </a:solidFill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47134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vert="horz" wrap="square" lIns="0" tIns="0" rIns="0" bIns="0"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700" b="0" i="0" u="none" kern="1200" spc="0">
                <a:solidFill>
                  <a:srgbClr val="071D4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31328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584" y="181973"/>
            <a:ext cx="9388560" cy="923795"/>
          </a:xfrm>
        </p:spPr>
        <p:txBody>
          <a:bodyPr vert="horz"/>
          <a:lstStyle>
            <a:lvl1pPr>
              <a:defRPr sz="3700">
                <a:solidFill>
                  <a:srgbClr val="071D4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470" y="2085628"/>
            <a:ext cx="10665060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9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6556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770584" y="1544274"/>
            <a:ext cx="3311816" cy="1495794"/>
          </a:xfrm>
          <a:noFill/>
        </p:spPr>
        <p:txBody>
          <a:bodyPr vert="horz" wrap="square" lIns="0" tIns="0" rIns="320040" bIns="0" anchor="b">
            <a:noAutofit/>
          </a:bodyPr>
          <a:lstStyle>
            <a:lvl1pPr>
              <a:defRPr sz="3700">
                <a:solidFill>
                  <a:srgbClr val="071D4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820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71244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70584" y="181973"/>
            <a:ext cx="9388560" cy="923795"/>
          </a:xfrm>
        </p:spPr>
        <p:txBody>
          <a:bodyPr vert="horz"/>
          <a:lstStyle>
            <a:lvl1pPr>
              <a:defRPr sz="3000">
                <a:solidFill>
                  <a:srgbClr val="071D4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2776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rgbClr val="071D4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470" y="2085628"/>
            <a:ext cx="1066506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2338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3" y="3915265"/>
            <a:ext cx="8913217" cy="158370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1321808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Sample breaker </a:t>
            </a:r>
            <a:br>
              <a:rPr lang="en-US" dirty="0"/>
            </a:br>
            <a:r>
              <a:rPr lang="en-US" dirty="0"/>
              <a:t>that is longer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2848943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Optional supporting text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6CF8DE2D-A532-9D46-B79A-B6419A3AF0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8397" y="914400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4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INTRO TITLING OPTIONAL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10E6B-C883-9947-82DB-644E638302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58021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162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0866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770584" y="2158987"/>
            <a:ext cx="3603416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071D49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770584" y="1227048"/>
            <a:ext cx="3603416" cy="664797"/>
          </a:xfrm>
        </p:spPr>
        <p:txBody>
          <a:bodyPr vert="horz" anchor="t">
            <a:noAutofit/>
          </a:bodyPr>
          <a:lstStyle>
            <a:lvl1pPr>
              <a:defRPr sz="3000">
                <a:solidFill>
                  <a:srgbClr val="071D4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343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30927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71D4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rgbClr val="9DBAF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5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524695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rgbClr val="071D4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rgbClr val="9DBAF6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17437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770584" y="2681103"/>
            <a:ext cx="2987297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000">
                <a:solidFill>
                  <a:srgbClr val="071D4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1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21987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0584" y="181973"/>
            <a:ext cx="6135945" cy="92379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71D4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2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85360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0584" y="181973"/>
            <a:ext cx="7961000" cy="92379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71D4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1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93789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770584" y="2681103"/>
            <a:ext cx="2987297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0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9EA6B4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9EA6B4"/>
              </a:solidFill>
              <a:cs typeface="Arial" panose="020B060402020202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18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4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01226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770584" y="1785600"/>
            <a:ext cx="4247816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9EA6B4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9EA6B4"/>
              </a:solidFill>
              <a:cs typeface="Arial" panose="020B0604020202020204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3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4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256149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770584" y="1785600"/>
            <a:ext cx="6107904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9EA6B4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9EA6B4"/>
              </a:solidFill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2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365644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770584" y="2764203"/>
            <a:ext cx="2338054" cy="131431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000">
                <a:solidFill>
                  <a:srgbClr val="071D4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2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1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5D6F1054-95F6-9C41-B968-FE8BB3B870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picture here with the button below</a:t>
            </a:r>
          </a:p>
        </p:txBody>
      </p:sp>
    </p:spTree>
    <p:extLst>
      <p:ext uri="{BB962C8B-B14F-4D97-AF65-F5344CB8AC3E}">
        <p14:creationId xmlns:p14="http://schemas.microsoft.com/office/powerpoint/2010/main" val="38259345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35630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071D49"/>
              </a:gs>
              <a:gs pos="100000">
                <a:srgbClr val="05133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70584" y="2764203"/>
            <a:ext cx="2338054" cy="1314311"/>
          </a:xfrm>
        </p:spPr>
        <p:txBody>
          <a:bodyPr vert="horz"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9EA6B4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9EA6B4"/>
              </a:solidFill>
              <a:cs typeface="Arial" panose="020B060402020202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1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35433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770584" y="1785600"/>
            <a:ext cx="3921651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071D4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1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6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7706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071D49"/>
              </a:gs>
              <a:gs pos="100000">
                <a:srgbClr val="05133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770584" y="1785600"/>
            <a:ext cx="3921651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9EA6B4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9EA6B4"/>
              </a:solidFill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2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88683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70584" y="181973"/>
            <a:ext cx="4607238" cy="92379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71D4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1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3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28922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071D49"/>
              </a:gs>
              <a:gs pos="100000">
                <a:srgbClr val="05133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70584" y="181973"/>
            <a:ext cx="4607238" cy="92379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9EA6B4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9EA6B4"/>
              </a:solidFill>
              <a:cs typeface="Arial" panose="020B0604020202020204" pitchFamily="34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0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9630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0584" y="181973"/>
            <a:ext cx="6113912" cy="92379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71D4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1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9449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71D49"/>
              </a:gs>
              <a:gs pos="100000">
                <a:srgbClr val="051331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0584" y="181973"/>
            <a:ext cx="6113912" cy="92379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9EA6B4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9EA6B4"/>
              </a:solidFill>
              <a:cs typeface="Arial" panose="020B0604020202020204" pitchFamily="34" charset="0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6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82734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14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9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98908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rgbClr val="9DBA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9DBAF6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1063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30C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550438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71D49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9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With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A03603-D86E-9C4C-877C-C03F1A0954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picture here with the button below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A90CD9-712C-FA4A-9294-BA36EEEB2FF8}"/>
              </a:ext>
            </a:extLst>
          </p:cNvPr>
          <p:cNvSpPr/>
          <p:nvPr userDrawn="1"/>
        </p:nvSpPr>
        <p:spPr>
          <a:xfrm>
            <a:off x="0" y="0"/>
            <a:ext cx="12192000" cy="1414272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53CEB57-EF2E-C04C-8BF0-866E58FA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6" y="325828"/>
            <a:ext cx="11031953" cy="868989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3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922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63754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0584" y="181973"/>
            <a:ext cx="9388560" cy="923795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16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8335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770584" y="2577934"/>
            <a:ext cx="2678816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rgbClr val="9DBAF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3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8877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12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7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4309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816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612535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9626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E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14950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7403" r="10837" b="27569"/>
          <a:stretch/>
        </p:blipFill>
        <p:spPr>
          <a:xfrm>
            <a:off x="3918062" y="1186657"/>
            <a:ext cx="8273940" cy="1583704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3627424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5154559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Optional supporting text</a:t>
            </a:r>
          </a:p>
        </p:txBody>
      </p:sp>
    </p:spTree>
    <p:extLst>
      <p:ext uri="{BB962C8B-B14F-4D97-AF65-F5344CB8AC3E}">
        <p14:creationId xmlns:p14="http://schemas.microsoft.com/office/powerpoint/2010/main" val="2840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85629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" name="Group 143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3259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272031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8"/>
            <a:ext cx="3448800" cy="3493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069073" y="1115416"/>
            <a:ext cx="2569934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15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4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10955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12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0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011324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12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7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36680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18980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70584" y="3207715"/>
            <a:ext cx="1638269" cy="51244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7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9EA6B4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9EA6B4"/>
              </a:solidFill>
              <a:cs typeface="Arial" panose="020B0604020202020204" pitchFamily="34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0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62524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rgbClr val="9DBAF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9DBAF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7"/>
            <a:ext cx="3448800" cy="3493008"/>
          </a:xfrm>
          <a:prstGeom prst="rect">
            <a:avLst/>
          </a:prstGeom>
          <a:noFill/>
          <a:ln>
            <a:solidFill>
              <a:srgbClr val="9DBAF6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069073" y="1115416"/>
            <a:ext cx="2569934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>
                <a:solidFill>
                  <a:srgbClr val="9DBAF6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07770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32418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9DBAF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rgbClr val="9DBAF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4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6512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rgbClr val="9DBAF6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9DBAF6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3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151353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70584" y="3262145"/>
            <a:ext cx="1322478" cy="41549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9EA6B4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9EA6B4"/>
              </a:solidFill>
              <a:cs typeface="Arial" panose="020B060402020202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16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5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071D49"/>
            </a:gs>
            <a:gs pos="100000">
              <a:srgbClr val="05133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411779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770584" y="2577934"/>
            <a:ext cx="2678816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rgbClr val="9DBAF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FFFFFF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16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2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1772076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BD8D60-15A2-334E-AF05-6D4F7B7C6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3" y="3915265"/>
            <a:ext cx="8913217" cy="158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74F93-F805-364C-B2BE-24EE657BA2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508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04F3-40F2-EF43-95C0-014F6823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2" y="3294513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20D1788-8D9F-7847-B6DC-D804A7887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2" y="3581728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447" y="355426"/>
            <a:ext cx="1456182" cy="4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0811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3" y="3915265"/>
            <a:ext cx="8913217" cy="158370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1321808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Sample breaker </a:t>
            </a:r>
            <a:br>
              <a:rPr lang="en-US"/>
            </a:br>
            <a:r>
              <a:rPr lang="en-US"/>
              <a:t>that is longer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2848943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Optional supporting text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6CF8DE2D-A532-9D46-B79A-B6419A3AF0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8397" y="914400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4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INTRO TITLING OPTIONAL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10E6B-C883-9947-82DB-644E638302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58021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931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5D6F1054-95F6-9C41-B968-FE8BB3B870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picture here with the button below</a:t>
            </a:r>
          </a:p>
        </p:txBody>
      </p:sp>
    </p:spTree>
    <p:extLst>
      <p:ext uri="{BB962C8B-B14F-4D97-AF65-F5344CB8AC3E}">
        <p14:creationId xmlns:p14="http://schemas.microsoft.com/office/powerpoint/2010/main" val="11467187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With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A03603-D86E-9C4C-877C-C03F1A0954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picture here with the button below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A90CD9-712C-FA4A-9294-BA36EEEB2FF8}"/>
              </a:ext>
            </a:extLst>
          </p:cNvPr>
          <p:cNvSpPr/>
          <p:nvPr userDrawn="1"/>
        </p:nvSpPr>
        <p:spPr>
          <a:xfrm>
            <a:off x="0" y="0"/>
            <a:ext cx="12192000" cy="1414272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53CEB57-EF2E-C04C-8BF0-866E58FA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6" y="325828"/>
            <a:ext cx="11031953" cy="868989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3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60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10837" b="27569"/>
          <a:stretch/>
        </p:blipFill>
        <p:spPr>
          <a:xfrm>
            <a:off x="3918062" y="1186657"/>
            <a:ext cx="8273940" cy="158370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3627424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5154559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Optional supporting text</a:t>
            </a:r>
          </a:p>
        </p:txBody>
      </p:sp>
    </p:spTree>
    <p:extLst>
      <p:ext uri="{BB962C8B-B14F-4D97-AF65-F5344CB8AC3E}">
        <p14:creationId xmlns:p14="http://schemas.microsoft.com/office/powerpoint/2010/main" val="62546770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6960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10837" b="27569"/>
          <a:stretch/>
        </p:blipFill>
        <p:spPr>
          <a:xfrm>
            <a:off x="3918062" y="1186657"/>
            <a:ext cx="8273940" cy="158370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3627424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5154559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Optional supporting text</a:t>
            </a:r>
          </a:p>
        </p:txBody>
      </p:sp>
    </p:spTree>
    <p:extLst>
      <p:ext uri="{BB962C8B-B14F-4D97-AF65-F5344CB8AC3E}">
        <p14:creationId xmlns:p14="http://schemas.microsoft.com/office/powerpoint/2010/main" val="21194597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Text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8C44923C-4ABD-4709-83BE-F597BA6002D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43BC8E10-567B-1545-8AA2-578972CC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580315"/>
            <a:ext cx="9388560" cy="5254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3AEFD31F-5921-4146-87B1-1BC355832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438DF68-5586-E540-9573-A15419DF21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6" y="1706882"/>
            <a:ext cx="10665060" cy="4762724"/>
          </a:xfrm>
          <a:prstGeom prst="rect">
            <a:avLst/>
          </a:prstGeom>
        </p:spPr>
        <p:txBody>
          <a:bodyPr wrap="square"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8CF7E260-2B2C-1541-B2C8-75902D5893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584" y="208003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3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ALL CAPS INTRO (OPTIONAL)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6F8CD-86C8-9042-B155-AAD4D89F3D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669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ots">
            <a:extLst>
              <a:ext uri="{FF2B5EF4-FFF2-40B4-BE49-F238E27FC236}">
                <a16:creationId xmlns:a16="http://schemas.microsoft.com/office/drawing/2014/main" id="{2D72FBC5-F231-4D7B-96A4-E094256D3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8" name="Footnote">
            <a:extLst>
              <a:ext uri="{FF2B5EF4-FFF2-40B4-BE49-F238E27FC236}">
                <a16:creationId xmlns:a16="http://schemas.microsoft.com/office/drawing/2014/main" id="{27CA769C-8F61-804A-80D8-E5A1C8FBC6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or footnote here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31EF0C6-4624-F044-B1D3-91ED1E7C0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grpSp>
        <p:nvGrpSpPr>
          <p:cNvPr id="6" name="Title Color Blocks">
            <a:extLst>
              <a:ext uri="{FF2B5EF4-FFF2-40B4-BE49-F238E27FC236}">
                <a16:creationId xmlns:a16="http://schemas.microsoft.com/office/drawing/2014/main" id="{A1B80C24-193C-714D-83C7-E6F0EBBCFF04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A9EFA4-CD87-6A4C-9621-5BEDD4967609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8C3B79-3F4D-A549-8A71-1E2C089BB48D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45335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269FE-B59C-784D-9992-3DB89AA0C33B}"/>
              </a:ext>
            </a:extLst>
          </p:cNvPr>
          <p:cNvSpPr/>
          <p:nvPr userDrawn="1"/>
        </p:nvSpPr>
        <p:spPr>
          <a:xfrm>
            <a:off x="2348573" y="1607405"/>
            <a:ext cx="9072848" cy="1201785"/>
          </a:xfrm>
          <a:prstGeom prst="rect">
            <a:avLst/>
          </a:prstGeom>
          <a:solidFill>
            <a:srgbClr val="DD8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highlight>
                <a:srgbClr val="DD8A03"/>
              </a:highligh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17570" y="1632175"/>
            <a:ext cx="8844874" cy="11396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5964" y="1873387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DEFEF0-6F82-7943-9F8F-A9EBE19B955F}"/>
              </a:ext>
            </a:extLst>
          </p:cNvPr>
          <p:cNvSpPr/>
          <p:nvPr userDrawn="1"/>
        </p:nvSpPr>
        <p:spPr>
          <a:xfrm>
            <a:off x="2348573" y="2795182"/>
            <a:ext cx="9072848" cy="1201785"/>
          </a:xfrm>
          <a:prstGeom prst="rect">
            <a:avLst/>
          </a:prstGeom>
          <a:solidFill>
            <a:srgbClr val="69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EB4AB2D-5EA6-0649-BC8F-2CAF30EA9B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7570" y="2819951"/>
            <a:ext cx="8844874" cy="1152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5A18B2-DC19-8A41-BE4B-1786D2B63DD5}"/>
              </a:ext>
            </a:extLst>
          </p:cNvPr>
          <p:cNvSpPr/>
          <p:nvPr userDrawn="1"/>
        </p:nvSpPr>
        <p:spPr>
          <a:xfrm>
            <a:off x="2348573" y="3995529"/>
            <a:ext cx="9072848" cy="1201785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411425A-9F91-F346-8594-8A21457DF5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17570" y="3995529"/>
            <a:ext cx="8844874" cy="11940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196D94-1E89-924B-BA58-790B51B11C77}"/>
              </a:ext>
            </a:extLst>
          </p:cNvPr>
          <p:cNvSpPr/>
          <p:nvPr userDrawn="1"/>
        </p:nvSpPr>
        <p:spPr>
          <a:xfrm>
            <a:off x="2348573" y="5189590"/>
            <a:ext cx="9072848" cy="1201785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BA0822A-1D7B-FC4D-9A18-40B3272ADC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7570" y="5214359"/>
            <a:ext cx="8844874" cy="116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653D0EBF-933D-9742-BC65-239244272F0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64088" y="3114359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D5DC39A-7348-F549-BCD6-4CDD4A2196F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64088" y="4319704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5EF57BE-1F4C-7A43-91A0-FBF8C571956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64088" y="5507238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225248099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1772077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BD8D60-15A2-334E-AF05-6D4F7B7C6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4" y="3915265"/>
            <a:ext cx="8913217" cy="158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74F93-F805-364C-B2BE-24EE657BA2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08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04F3-40F2-EF43-95C0-014F6823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3" y="3294514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20D1788-8D9F-7847-B6DC-D804A7887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3" y="3581729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7911054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583" y="2903256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3423" y="2903257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841A7B89-A225-1444-AA1A-6C1BE79C3F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88655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A09CB54E-B3AE-A74F-9A4D-570A3356717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15966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50BB35-320C-554C-AA65-8646FACC63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0583" y="5142735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33423" y="5142734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CA0CBBC-27ED-9B4C-9444-AB036273A49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488655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28777299-ED20-1746-AE29-B8326A3BEBA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15966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99479306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6609531-AC06-2842-B4AA-4F216BCC4B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2" y="1706882"/>
            <a:ext cx="5339644" cy="4762724"/>
          </a:xfrm>
          <a:prstGeom prst="rect">
            <a:avLst/>
          </a:prstGeom>
        </p:spPr>
        <p:txBody>
          <a:bodyPr lIns="0" tIns="0" rIns="0" bIns="0"/>
          <a:lstStyle>
            <a:lvl1pPr marL="243829" indent="-243829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rgbClr val="DD8A03"/>
              </a:buClr>
              <a:buFont typeface="+mj-lt"/>
              <a:buAutoNum type="arabicPeriod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3956E99-7FAE-6247-A8A8-7B6CEED1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1973"/>
            <a:ext cx="4063144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D80C15CC-D1A5-E746-9D37-3B019F3658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1155684"/>
            <a:ext cx="5339644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presentation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16F886-4395-A04C-877F-E8CBA6AAEF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835651" cy="6858000"/>
          </a:xfrm>
          <a:prstGeom prst="rect">
            <a:avLst/>
          </a:prstGeom>
          <a:solidFill>
            <a:srgbClr val="DCDDE4"/>
          </a:solidFill>
        </p:spPr>
        <p:txBody>
          <a:bodyPr lIns="0" tIns="1371600" rIns="0" bIns="0" anchor="t"/>
          <a:lstStyle>
            <a:lvl1pPr marL="0" indent="0" algn="ctr">
              <a:buNone/>
              <a:defRPr sz="13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(On Intelsat Windows machines, </a:t>
            </a:r>
            <a:br>
              <a:rPr lang="en-US"/>
            </a:br>
            <a:r>
              <a:rPr lang="en-US"/>
              <a:t>browse the gallery from your default ‘Pictures’ folder.)</a:t>
            </a:r>
            <a:br>
              <a:rPr lang="en-US"/>
            </a:br>
            <a:r>
              <a:rPr lang="en-US"/>
              <a:t>Place picture using this button:</a:t>
            </a:r>
          </a:p>
        </p:txBody>
      </p:sp>
    </p:spTree>
    <p:extLst>
      <p:ext uri="{BB962C8B-B14F-4D97-AF65-F5344CB8AC3E}">
        <p14:creationId xmlns:p14="http://schemas.microsoft.com/office/powerpoint/2010/main" val="331053891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6609531-AC06-2842-B4AA-4F216BCC4B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3" y="1706883"/>
            <a:ext cx="5339644" cy="4762724"/>
          </a:xfrm>
          <a:prstGeom prst="rect">
            <a:avLst/>
          </a:prstGeom>
        </p:spPr>
        <p:txBody>
          <a:bodyPr lIns="0" tIns="0" rIns="0" bIns="0"/>
          <a:lstStyle>
            <a:lvl1pPr marL="243823" indent="-243823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rgbClr val="DD8A03"/>
              </a:buClr>
              <a:buFont typeface="+mj-lt"/>
              <a:buAutoNum type="arabicPeriod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3956E99-7FAE-6247-A8A8-7B6CEED1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1973"/>
            <a:ext cx="4063144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D80C15CC-D1A5-E746-9D37-3B019F3658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1155684"/>
            <a:ext cx="5339644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presentation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16F886-4395-A04C-877F-E8CBA6AAEF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835651" cy="6858000"/>
          </a:xfrm>
          <a:prstGeom prst="rect">
            <a:avLst/>
          </a:prstGeom>
          <a:solidFill>
            <a:srgbClr val="DCDDE4"/>
          </a:solidFill>
        </p:spPr>
        <p:txBody>
          <a:bodyPr lIns="0" tIns="1371600" rIns="0" bIns="0" anchor="t"/>
          <a:lstStyle>
            <a:lvl1pPr marL="0" indent="0" algn="ctr">
              <a:buNone/>
              <a:defRPr sz="13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(On Intelsat Windows machines, </a:t>
            </a:r>
            <a:br>
              <a:rPr lang="en-US"/>
            </a:br>
            <a:r>
              <a:rPr lang="en-US"/>
              <a:t>browse the gallery from your default ‘Pictures’ folder.)</a:t>
            </a:r>
            <a:br>
              <a:rPr lang="en-US"/>
            </a:br>
            <a:r>
              <a:rPr lang="en-US"/>
              <a:t>Place picture using this button:</a:t>
            </a:r>
          </a:p>
        </p:txBody>
      </p:sp>
    </p:spTree>
    <p:extLst>
      <p:ext uri="{BB962C8B-B14F-4D97-AF65-F5344CB8AC3E}">
        <p14:creationId xmlns:p14="http://schemas.microsoft.com/office/powerpoint/2010/main" val="21961770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43BC8E10-567B-1545-8AA2-578972CC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580315"/>
            <a:ext cx="9388560" cy="5254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3AEFD31F-5921-4146-87B1-1BC355832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438DF68-5586-E540-9573-A15419DF21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7" y="1706883"/>
            <a:ext cx="10665060" cy="4762724"/>
          </a:xfrm>
          <a:prstGeom prst="rect">
            <a:avLst/>
          </a:prstGeom>
        </p:spPr>
        <p:txBody>
          <a:bodyPr wrap="square" lIns="0" tIns="0" rIns="0" bIns="0"/>
          <a:lstStyle>
            <a:lvl1pPr marL="487644" indent="-243823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8CF7E260-2B2C-1541-B2C8-75902D5893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585" y="208004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3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ALL CAPS INTRO (OPTIONAL)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6F8CD-86C8-9042-B155-AAD4D89F3D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2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1772076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BD8D60-15A2-334E-AF05-6D4F7B7C6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3" y="3915265"/>
            <a:ext cx="8913217" cy="158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74F93-F805-364C-B2BE-24EE657BA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08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04F3-40F2-EF43-95C0-014F6823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2" y="3294513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20D1788-8D9F-7847-B6DC-D804A7887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2" y="3581728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447" y="355426"/>
            <a:ext cx="1456182" cy="4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12999"/>
      </p:ext>
    </p:extLst>
  </p:cSld>
  <p:clrMapOvr>
    <a:masterClrMapping/>
  </p:clrMapOvr>
  <p:hf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0DD645A-86D6-064E-A78E-D11BB3F240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9" y="1706883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44" indent="-243823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315B136-0E07-1A4B-9DA6-10AED5B0E2B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93556" y="1706883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44" indent="-243823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786328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909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87655" y="1632176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6754" y="1687470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9DEEEB-0126-2848-882E-7B31DFCD83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87655" y="2341860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E71310-4C1B-394E-914F-75C20BD9F4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87655" y="3057608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35ABD82-BD35-2E46-809A-51C24CFA5C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87655" y="3767292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5BB7955-C4AE-514F-8BB5-4E81C0F380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87655" y="4483041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885730C-9A77-FA40-8EB6-80ADDB039BF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87655" y="5192725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257799-2944-AC45-95F3-0FE25B52936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87655" y="5853884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7821575C-05EB-894A-B58D-8D10C84C7A86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70467" y="1606554"/>
            <a:ext cx="5077884" cy="48111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your image or chart using the buttons below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425AB46E-8557-264D-BE53-A239E6CBE66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06754" y="2400587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09DD8B4B-3722-DE47-B0A8-50FF31CB693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106754" y="3125206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F01E9FC-03FC-1441-B3F8-C123BDBB611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106754" y="3838323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8CAF677-BBCE-3143-AB16-1D5867C5D85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106754" y="4476678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704F581-1488-D641-B7A8-C892DE60298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106754" y="5201297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EDEAE85-0756-2643-80A1-18C063B2945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106754" y="5914414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</p:spTree>
    <p:extLst>
      <p:ext uri="{BB962C8B-B14F-4D97-AF65-F5344CB8AC3E}">
        <p14:creationId xmlns:p14="http://schemas.microsoft.com/office/powerpoint/2010/main" val="284864919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269FE-B59C-784D-9992-3DB89AA0C33B}"/>
              </a:ext>
            </a:extLst>
          </p:cNvPr>
          <p:cNvSpPr/>
          <p:nvPr userDrawn="1"/>
        </p:nvSpPr>
        <p:spPr>
          <a:xfrm>
            <a:off x="2348573" y="1607406"/>
            <a:ext cx="9072848" cy="1201785"/>
          </a:xfrm>
          <a:prstGeom prst="rect">
            <a:avLst/>
          </a:prstGeom>
          <a:solidFill>
            <a:srgbClr val="DD8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highlight>
                <a:srgbClr val="DD8A03"/>
              </a:highligh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17569" y="1632176"/>
            <a:ext cx="8844875" cy="11396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5965" y="1873387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DEFEF0-6F82-7943-9F8F-A9EBE19B955F}"/>
              </a:ext>
            </a:extLst>
          </p:cNvPr>
          <p:cNvSpPr/>
          <p:nvPr userDrawn="1"/>
        </p:nvSpPr>
        <p:spPr>
          <a:xfrm>
            <a:off x="2348573" y="2795184"/>
            <a:ext cx="9072848" cy="1201785"/>
          </a:xfrm>
          <a:prstGeom prst="rect">
            <a:avLst/>
          </a:prstGeom>
          <a:solidFill>
            <a:srgbClr val="69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EB4AB2D-5EA6-0649-BC8F-2CAF30EA9B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7569" y="2819953"/>
            <a:ext cx="8844875" cy="1152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5A18B2-DC19-8A41-BE4B-1786D2B63DD5}"/>
              </a:ext>
            </a:extLst>
          </p:cNvPr>
          <p:cNvSpPr/>
          <p:nvPr userDrawn="1"/>
        </p:nvSpPr>
        <p:spPr>
          <a:xfrm>
            <a:off x="2348573" y="3995530"/>
            <a:ext cx="9072848" cy="1201785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411425A-9F91-F346-8594-8A21457DF5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17569" y="3995530"/>
            <a:ext cx="8844875" cy="11940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196D94-1E89-924B-BA58-790B51B11C77}"/>
              </a:ext>
            </a:extLst>
          </p:cNvPr>
          <p:cNvSpPr/>
          <p:nvPr userDrawn="1"/>
        </p:nvSpPr>
        <p:spPr>
          <a:xfrm>
            <a:off x="2348573" y="5189592"/>
            <a:ext cx="9072848" cy="1201785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BA0822A-1D7B-FC4D-9A18-40B3272ADC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7569" y="5214360"/>
            <a:ext cx="8844875" cy="116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653D0EBF-933D-9742-BC65-239244272F0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64089" y="3114359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D5DC39A-7348-F549-BCD6-4CDD4A2196F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64089" y="4319705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5EF57BE-1F4C-7A43-91A0-FBF8C571956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64089" y="5507239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113309613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584" y="2903256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3423" y="2903258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841A7B89-A225-1444-AA1A-6C1BE79C3F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88656" y="1838184"/>
            <a:ext cx="1082229" cy="70409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A09CB54E-B3AE-A74F-9A4D-570A3356717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15967" y="1838184"/>
            <a:ext cx="1082229" cy="70409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50BB35-320C-554C-AA65-8646FACC63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0584" y="5142736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33423" y="5142735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CA0CBBC-27ED-9B4C-9444-AB036273A49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488656" y="4077661"/>
            <a:ext cx="1082229" cy="70409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28777299-ED20-1746-AE29-B8326A3BEBA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15967" y="4077661"/>
            <a:ext cx="1082229" cy="70409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9041399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4BD92C-3C30-AA44-A80C-887582BBBA98}"/>
              </a:ext>
            </a:extLst>
          </p:cNvPr>
          <p:cNvSpPr/>
          <p:nvPr userDrawn="1"/>
        </p:nvSpPr>
        <p:spPr>
          <a:xfrm>
            <a:off x="770583" y="3550751"/>
            <a:ext cx="3529584" cy="2983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FAED3B-B634-B34A-A903-ECF567E68D4C}"/>
              </a:ext>
            </a:extLst>
          </p:cNvPr>
          <p:cNvSpPr/>
          <p:nvPr userDrawn="1"/>
        </p:nvSpPr>
        <p:spPr>
          <a:xfrm>
            <a:off x="4301663" y="3550751"/>
            <a:ext cx="3529584" cy="2983400"/>
          </a:xfrm>
          <a:prstGeom prst="rect">
            <a:avLst/>
          </a:prstGeom>
          <a:solidFill>
            <a:srgbClr val="00A7B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3181A-D6BE-9A44-983A-3F9252F5A8E3}"/>
              </a:ext>
            </a:extLst>
          </p:cNvPr>
          <p:cNvSpPr/>
          <p:nvPr userDrawn="1"/>
        </p:nvSpPr>
        <p:spPr>
          <a:xfrm>
            <a:off x="7829567" y="3550751"/>
            <a:ext cx="3529584" cy="2983400"/>
          </a:xfrm>
          <a:prstGeom prst="rect">
            <a:avLst/>
          </a:prstGeom>
          <a:solidFill>
            <a:srgbClr val="78BE2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BB67E7-B514-B740-8ADA-E3C16C90E4D6}"/>
              </a:ext>
            </a:extLst>
          </p:cNvPr>
          <p:cNvSpPr/>
          <p:nvPr userDrawn="1"/>
        </p:nvSpPr>
        <p:spPr>
          <a:xfrm>
            <a:off x="770583" y="1641439"/>
            <a:ext cx="3529584" cy="1911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7B6547-B85E-374F-8F08-A66F5DB539AB}"/>
              </a:ext>
            </a:extLst>
          </p:cNvPr>
          <p:cNvSpPr/>
          <p:nvPr userDrawn="1"/>
        </p:nvSpPr>
        <p:spPr>
          <a:xfrm>
            <a:off x="4301663" y="1641439"/>
            <a:ext cx="3529584" cy="1911096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2A7B58-67FC-F347-BC53-9ADFC03C9F61}"/>
              </a:ext>
            </a:extLst>
          </p:cNvPr>
          <p:cNvSpPr/>
          <p:nvPr userDrawn="1"/>
        </p:nvSpPr>
        <p:spPr>
          <a:xfrm>
            <a:off x="7829523" y="1641439"/>
            <a:ext cx="3529584" cy="1911096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39FBA5-F13E-3144-8AA0-BF5797A718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0367" y="1873251"/>
            <a:ext cx="3059543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FB3AA5B-7DFE-A748-A821-8C3C76EECC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9951" y="1873251"/>
            <a:ext cx="3130051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012C0BA-AC9E-1942-A258-5A3DC3A463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19535" y="1873251"/>
            <a:ext cx="3212099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19535" y="3695431"/>
            <a:ext cx="3212100" cy="26075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0367" y="3721553"/>
            <a:ext cx="3059543" cy="25690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9949" y="3716771"/>
            <a:ext cx="3130051" cy="2576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8612040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t Shape - Square">
            <a:extLst>
              <a:ext uri="{FF2B5EF4-FFF2-40B4-BE49-F238E27FC236}">
                <a16:creationId xmlns:a16="http://schemas.microsoft.com/office/drawing/2014/main" id="{DDB1588B-46A8-498E-B5E1-3B8399C940C3}"/>
              </a:ext>
            </a:extLst>
          </p:cNvPr>
          <p:cNvSpPr/>
          <p:nvPr userDrawn="1"/>
        </p:nvSpPr>
        <p:spPr>
          <a:xfrm>
            <a:off x="2350159" y="1148479"/>
            <a:ext cx="4561043" cy="4561043"/>
          </a:xfrm>
          <a:prstGeom prst="rect">
            <a:avLst/>
          </a:prstGeom>
          <a:noFill/>
          <a:ln w="927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Attribution">
            <a:extLst>
              <a:ext uri="{FF2B5EF4-FFF2-40B4-BE49-F238E27FC236}">
                <a16:creationId xmlns:a16="http://schemas.microsoft.com/office/drawing/2014/main" id="{371C6EAA-B630-4A43-A44D-345FE3683F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1" y="4714965"/>
            <a:ext cx="3695700" cy="670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Clr>
                <a:schemeClr val="tx2"/>
              </a:buClr>
              <a:buFontTx/>
              <a:buNone/>
              <a:defRPr sz="20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2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51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50" indent="-342891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383" indent="-342891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5943" indent="0">
              <a:buNone/>
              <a:defRPr/>
            </a:lvl6pPr>
          </a:lstStyle>
          <a:p>
            <a:r>
              <a:rPr lang="en-US"/>
              <a:t>Quote Author</a:t>
            </a:r>
          </a:p>
        </p:txBody>
      </p:sp>
      <p:sp>
        <p:nvSpPr>
          <p:cNvPr id="9" name="Quotation Mark 2">
            <a:extLst>
              <a:ext uri="{FF2B5EF4-FFF2-40B4-BE49-F238E27FC236}">
                <a16:creationId xmlns:a16="http://schemas.microsoft.com/office/drawing/2014/main" id="{FD868118-4255-441B-904F-7639E0D1FB8D}"/>
              </a:ext>
            </a:extLst>
          </p:cNvPr>
          <p:cNvSpPr txBox="1"/>
          <p:nvPr userDrawn="1"/>
        </p:nvSpPr>
        <p:spPr>
          <a:xfrm>
            <a:off x="6058125" y="3362916"/>
            <a:ext cx="2979683" cy="624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99" b="1">
                <a:solidFill>
                  <a:srgbClr val="F4B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1" name="Quote">
            <a:extLst>
              <a:ext uri="{FF2B5EF4-FFF2-40B4-BE49-F238E27FC236}">
                <a16:creationId xmlns:a16="http://schemas.microsoft.com/office/drawing/2014/main" id="{9A9EC49D-3761-F94C-92E1-46A59F31AE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5950" y="1711494"/>
            <a:ext cx="3469463" cy="343501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Clr>
                <a:schemeClr val="tx2"/>
              </a:buClr>
              <a:buFontTx/>
              <a:buNone/>
              <a:defRPr sz="32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defRPr>
            </a:lvl1pPr>
            <a:lvl2pPr marL="230182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51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50" indent="-342891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383" indent="-342891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5943" indent="0">
              <a:buNone/>
              <a:defRPr/>
            </a:lvl6pPr>
          </a:lstStyle>
          <a:p>
            <a:r>
              <a:rPr lang="en-US"/>
              <a:t>Quote text </a:t>
            </a:r>
            <a:br>
              <a:rPr lang="en-US"/>
            </a:br>
            <a:r>
              <a:rPr lang="en-US"/>
              <a:t>goes here. Adjust font size accordingly, but do not overlap grey box.</a:t>
            </a:r>
          </a:p>
        </p:txBody>
      </p:sp>
      <p:sp>
        <p:nvSpPr>
          <p:cNvPr id="8" name="Quotation Mark 1">
            <a:extLst>
              <a:ext uri="{FF2B5EF4-FFF2-40B4-BE49-F238E27FC236}">
                <a16:creationId xmlns:a16="http://schemas.microsoft.com/office/drawing/2014/main" id="{5DFE5D3E-9EE9-4595-B782-66EBCA294F90}"/>
              </a:ext>
            </a:extLst>
          </p:cNvPr>
          <p:cNvSpPr txBox="1"/>
          <p:nvPr userDrawn="1"/>
        </p:nvSpPr>
        <p:spPr>
          <a:xfrm>
            <a:off x="533595" y="-515047"/>
            <a:ext cx="2979683" cy="624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99" b="1">
                <a:solidFill>
                  <a:srgbClr val="F4B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90206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1772077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BD8D60-15A2-334E-AF05-6D4F7B7C6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4" y="3915265"/>
            <a:ext cx="8913217" cy="158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74F93-F805-364C-B2BE-24EE657BA2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8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04F3-40F2-EF43-95C0-014F6823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3" y="3294514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20D1788-8D9F-7847-B6DC-D804A7887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3" y="3581729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29722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10837" b="27569"/>
          <a:stretch/>
        </p:blipFill>
        <p:spPr>
          <a:xfrm>
            <a:off x="3918062" y="1186657"/>
            <a:ext cx="8273940" cy="158370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3627424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5154559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Optional supporting text</a:t>
            </a:r>
          </a:p>
        </p:txBody>
      </p:sp>
    </p:spTree>
    <p:extLst>
      <p:ext uri="{BB962C8B-B14F-4D97-AF65-F5344CB8AC3E}">
        <p14:creationId xmlns:p14="http://schemas.microsoft.com/office/powerpoint/2010/main" val="30563597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4" y="3915265"/>
            <a:ext cx="8913217" cy="158370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1321808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Sample breaker </a:t>
            </a:r>
            <a:br>
              <a:rPr lang="en-US"/>
            </a:br>
            <a:r>
              <a:rPr lang="en-US"/>
              <a:t>that is longer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284894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Optional supporting text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6CF8DE2D-A532-9D46-B79A-B6419A3AF0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8397" y="914400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4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INTRO TITLING OPTIONAL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10E6B-C883-9947-82DB-644E638302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058021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88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90E4E68-6053-CD44-AE8A-CE0C534E63F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1D49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(On Intelsat Windows machines, browse the gallery from your default ‘Pictures’ folder.) </a:t>
            </a:r>
            <a:br>
              <a:rPr lang="en-US" dirty="0"/>
            </a:br>
            <a:r>
              <a:rPr lang="en-US" dirty="0"/>
              <a:t>From ‘Intelsat Images’ place a TITLE COVER picture with the button below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597942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F83699-4955-5049-94C7-EA3EECBBC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2" y="2040478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5985F01-B692-EF4D-A2CA-984244A17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2" y="2327693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2870383"/>
      </p:ext>
    </p:extLst>
  </p:cSld>
  <p:clrMapOvr>
    <a:masterClrMapping/>
  </p:clrMapOvr>
  <p:hf hdr="0" ft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5D6F1054-95F6-9C41-B968-FE8BB3B870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picture here with the button below</a:t>
            </a:r>
          </a:p>
        </p:txBody>
      </p:sp>
    </p:spTree>
    <p:extLst>
      <p:ext uri="{BB962C8B-B14F-4D97-AF65-F5344CB8AC3E}">
        <p14:creationId xmlns:p14="http://schemas.microsoft.com/office/powerpoint/2010/main" val="32615448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With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A03603-D86E-9C4C-877C-C03F1A0954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picture here with the button below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A90CD9-712C-FA4A-9294-BA36EEEB2FF8}"/>
              </a:ext>
            </a:extLst>
          </p:cNvPr>
          <p:cNvSpPr/>
          <p:nvPr userDrawn="1"/>
        </p:nvSpPr>
        <p:spPr>
          <a:xfrm>
            <a:off x="0" y="0"/>
            <a:ext cx="12192000" cy="1414272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53CEB57-EF2E-C04C-8BF0-866E58FA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8" y="325828"/>
            <a:ext cx="11031953" cy="868989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3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9618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70777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10837" b="27569"/>
          <a:stretch/>
        </p:blipFill>
        <p:spPr>
          <a:xfrm>
            <a:off x="3918063" y="1186657"/>
            <a:ext cx="8273940" cy="158370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3627425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5154560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Optional supporting text</a:t>
            </a:r>
          </a:p>
        </p:txBody>
      </p:sp>
    </p:spTree>
    <p:extLst>
      <p:ext uri="{BB962C8B-B14F-4D97-AF65-F5344CB8AC3E}">
        <p14:creationId xmlns:p14="http://schemas.microsoft.com/office/powerpoint/2010/main" val="356489592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1772077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BD8D60-15A2-334E-AF05-6D4F7B7C6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4" y="3915265"/>
            <a:ext cx="8913217" cy="158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74F93-F805-364C-B2BE-24EE657BA2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508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04F3-40F2-EF43-95C0-014F6823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3" y="3294514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20D1788-8D9F-7847-B6DC-D804A7887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3" y="3581729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447" y="355427"/>
            <a:ext cx="1456183" cy="4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518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90E4E68-6053-CD44-AE8A-CE0C534E63F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1D49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(On Intelsat Windows machines, browse the gallery from your default ‘Pictures’ folder.) </a:t>
            </a:r>
            <a:br>
              <a:rPr lang="en-US" dirty="0"/>
            </a:br>
            <a:r>
              <a:rPr lang="en-US" dirty="0"/>
              <a:t>From ‘Intelsat Images’ place a TITLE COVER picture with the button below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597944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F83699-4955-5049-94C7-EA3EECBBC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3" y="2040480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5985F01-B692-EF4D-A2CA-984244A17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3" y="2327694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4427658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6609531-AC06-2842-B4AA-4F216BCC4B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3" y="1706883"/>
            <a:ext cx="5339644" cy="4762724"/>
          </a:xfrm>
          <a:prstGeom prst="rect">
            <a:avLst/>
          </a:prstGeom>
        </p:spPr>
        <p:txBody>
          <a:bodyPr lIns="0" tIns="0" rIns="0" bIns="0"/>
          <a:lstStyle>
            <a:lvl1pPr marL="243823" indent="-243823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rgbClr val="DD8A03"/>
              </a:buClr>
              <a:buFont typeface="+mj-lt"/>
              <a:buAutoNum type="arabicPeriod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3956E99-7FAE-6247-A8A8-7B6CEED1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1973"/>
            <a:ext cx="4063144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D80C15CC-D1A5-E746-9D37-3B019F3658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1155684"/>
            <a:ext cx="5339644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presentation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16F886-4395-A04C-877F-E8CBA6AAEF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835651" cy="6858000"/>
          </a:xfrm>
          <a:prstGeom prst="rect">
            <a:avLst/>
          </a:prstGeom>
          <a:solidFill>
            <a:srgbClr val="DCDDE4"/>
          </a:solidFill>
        </p:spPr>
        <p:txBody>
          <a:bodyPr lIns="0" tIns="1371600" rIns="0" bIns="0" anchor="t"/>
          <a:lstStyle>
            <a:lvl1pPr marL="0" indent="0" algn="ctr">
              <a:buNone/>
              <a:defRPr sz="13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(On Intelsat Windows machines, </a:t>
            </a:r>
            <a:br>
              <a:rPr lang="en-US" dirty="0"/>
            </a:br>
            <a:r>
              <a:rPr lang="en-US" dirty="0"/>
              <a:t>browse the gallery from your default ‘Pictures’ folder.)</a:t>
            </a:r>
            <a:br>
              <a:rPr lang="en-US" dirty="0"/>
            </a:br>
            <a:r>
              <a:rPr lang="en-US" dirty="0"/>
              <a:t>Place picture using this button:</a:t>
            </a:r>
          </a:p>
        </p:txBody>
      </p:sp>
    </p:spTree>
    <p:extLst>
      <p:ext uri="{BB962C8B-B14F-4D97-AF65-F5344CB8AC3E}">
        <p14:creationId xmlns:p14="http://schemas.microsoft.com/office/powerpoint/2010/main" val="113364101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Text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43BC8E10-567B-1545-8AA2-578972CC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580315"/>
            <a:ext cx="9388560" cy="5254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3AEFD31F-5921-4146-87B1-1BC355832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438DF68-5586-E540-9573-A15419DF21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7" y="1706883"/>
            <a:ext cx="10665060" cy="4762724"/>
          </a:xfrm>
          <a:prstGeom prst="rect">
            <a:avLst/>
          </a:prstGeom>
        </p:spPr>
        <p:txBody>
          <a:bodyPr wrap="square" lIns="0" tIns="0" rIns="0" bIns="0"/>
          <a:lstStyle>
            <a:lvl1pPr marL="487644" indent="-243823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8CF7E260-2B2C-1541-B2C8-75902D5893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585" y="208004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3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ALL CAPS INTRO (OPTIONAL)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6F8CD-86C8-9042-B155-AAD4D89F3D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8935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7136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ots">
            <a:extLst>
              <a:ext uri="{FF2B5EF4-FFF2-40B4-BE49-F238E27FC236}">
                <a16:creationId xmlns:a16="http://schemas.microsoft.com/office/drawing/2014/main" id="{7D49CA4F-882D-4259-9CE9-2A9E132BB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10" name="Footnote">
            <a:extLst>
              <a:ext uri="{FF2B5EF4-FFF2-40B4-BE49-F238E27FC236}">
                <a16:creationId xmlns:a16="http://schemas.microsoft.com/office/drawing/2014/main" id="{DC7390A0-C69F-4D44-8E61-0CB8B360C6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1" y="6481909"/>
            <a:ext cx="5257800" cy="230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E32CFA0-FA7E-6948-9C70-736A910DDF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006" y="4306888"/>
            <a:ext cx="3467095" cy="1865312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550D1BB-BCF1-CF4E-808E-7F38F07A58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67201" y="4306888"/>
            <a:ext cx="3657591" cy="1865312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6F33693-C16E-8A4F-A9B3-A8E0DC70E9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1" y="4306888"/>
            <a:ext cx="3467100" cy="1865312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3E2E8F26-E95E-7042-9C30-B427C24CE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1" y="3657600"/>
            <a:ext cx="11468100" cy="4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9AC2DCDF-3684-F940-BC77-31664ABD14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black and white photo</a:t>
            </a:r>
          </a:p>
        </p:txBody>
      </p:sp>
    </p:spTree>
    <p:extLst>
      <p:ext uri="{BB962C8B-B14F-4D97-AF65-F5344CB8AC3E}">
        <p14:creationId xmlns:p14="http://schemas.microsoft.com/office/powerpoint/2010/main" val="2554863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1321808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Sample breaker </a:t>
            </a:r>
            <a:br>
              <a:rPr lang="en-US" dirty="0"/>
            </a:br>
            <a:r>
              <a:rPr lang="en-US" dirty="0"/>
              <a:t>that is longer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2848943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Optional supporting text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6CF8DE2D-A532-9D46-B79A-B6419A3AF0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8397" y="914400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4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INTRO TITLING OPTIONAL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10E6B-C883-9947-82DB-644E638302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58021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2985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0DD645A-86D6-064E-A78E-D11BB3F240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9" y="1706883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44" indent="-243823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315B136-0E07-1A4B-9DA6-10AED5B0E2B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93556" y="1706883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44" indent="-243823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47423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4" y="3915265"/>
            <a:ext cx="8913217" cy="158370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1321808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Sample breaker </a:t>
            </a:r>
            <a:br>
              <a:rPr lang="en-US" dirty="0"/>
            </a:br>
            <a:r>
              <a:rPr lang="en-US" dirty="0"/>
              <a:t>that is longer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284894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Optional supporting text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6CF8DE2D-A532-9D46-B79A-B6419A3AF0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8397" y="914400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4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INTRO TITLING OPTIONAL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10E6B-C883-9947-82DB-644E638302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" y="1058021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4852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10837" b="27569"/>
          <a:stretch/>
        </p:blipFill>
        <p:spPr>
          <a:xfrm>
            <a:off x="3918063" y="1186657"/>
            <a:ext cx="8273940" cy="158370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3627425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5154560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Optional supporting text</a:t>
            </a:r>
          </a:p>
        </p:txBody>
      </p:sp>
    </p:spTree>
    <p:extLst>
      <p:ext uri="{BB962C8B-B14F-4D97-AF65-F5344CB8AC3E}">
        <p14:creationId xmlns:p14="http://schemas.microsoft.com/office/powerpoint/2010/main" val="426896836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1772076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BD8D60-15A2-334E-AF05-6D4F7B7C6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3" y="3915265"/>
            <a:ext cx="8913217" cy="158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74F93-F805-364C-B2BE-24EE657BA2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508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04F3-40F2-EF43-95C0-014F6823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2" y="3294513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20D1788-8D9F-7847-B6DC-D804A7887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2" y="3581728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447" y="355426"/>
            <a:ext cx="1456182" cy="4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034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90E4E68-6053-CD44-AE8A-CE0C534E63F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1D49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(On Intelsat Windows machines, browse the gallery from your default ‘Pictures’ folder.) </a:t>
            </a:r>
            <a:br>
              <a:rPr lang="en-US" dirty="0"/>
            </a:br>
            <a:r>
              <a:rPr lang="en-US" dirty="0"/>
              <a:t>From ‘Intelsat Images’ place a TITLE COVER picture with the button below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597942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F83699-4955-5049-94C7-EA3EECBBC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2" y="2040478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5985F01-B692-EF4D-A2CA-984244A17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2" y="2327693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5540346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p">
            <a:extLst>
              <a:ext uri="{FF2B5EF4-FFF2-40B4-BE49-F238E27FC236}">
                <a16:creationId xmlns:a16="http://schemas.microsoft.com/office/drawing/2014/main" id="{29007C8A-2CE3-4516-B11B-BE2D466CC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1" y="1028700"/>
            <a:ext cx="11474028" cy="5829299"/>
          </a:xfrm>
          <a:prstGeom prst="rect">
            <a:avLst/>
          </a:prstGeom>
        </p:spPr>
      </p:pic>
      <p:sp>
        <p:nvSpPr>
          <p:cNvPr id="13" name="Footnote">
            <a:extLst>
              <a:ext uri="{FF2B5EF4-FFF2-40B4-BE49-F238E27FC236}">
                <a16:creationId xmlns:a16="http://schemas.microsoft.com/office/drawing/2014/main" id="{31B92978-F7B9-429D-B227-865CBA3F03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or footnote here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389CD84E-7164-4FAF-9E21-DE6BF888E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grpSp>
        <p:nvGrpSpPr>
          <p:cNvPr id="10" name="Title Color Blocks">
            <a:extLst>
              <a:ext uri="{FF2B5EF4-FFF2-40B4-BE49-F238E27FC236}">
                <a16:creationId xmlns:a16="http://schemas.microsoft.com/office/drawing/2014/main" id="{C34BAA07-C6D4-4867-BCE3-6552F058B0A3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6FACDC-200D-4E6E-8CD3-C5E9CF1082CA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2D5169-7193-4E12-8FEE-641FF06897C6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45790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3" y="3915265"/>
            <a:ext cx="8913217" cy="158370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1321808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Sample breaker </a:t>
            </a:r>
            <a:br>
              <a:rPr lang="en-US"/>
            </a:br>
            <a:r>
              <a:rPr lang="en-US"/>
              <a:t>that is longer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2848943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Optional supporting text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6CF8DE2D-A532-9D46-B79A-B6419A3AF0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8397" y="914400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4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INTRO TITLING OPTIONAL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10E6B-C883-9947-82DB-644E638302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" y="1058021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3779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5D6F1054-95F6-9C41-B968-FE8BB3B870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picture here with the button below</a:t>
            </a:r>
          </a:p>
        </p:txBody>
      </p:sp>
    </p:spTree>
    <p:extLst>
      <p:ext uri="{BB962C8B-B14F-4D97-AF65-F5344CB8AC3E}">
        <p14:creationId xmlns:p14="http://schemas.microsoft.com/office/powerpoint/2010/main" val="291859891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With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A03603-D86E-9C4C-877C-C03F1A0954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picture here with the button below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A90CD9-712C-FA4A-9294-BA36EEEB2FF8}"/>
              </a:ext>
            </a:extLst>
          </p:cNvPr>
          <p:cNvSpPr/>
          <p:nvPr userDrawn="1"/>
        </p:nvSpPr>
        <p:spPr>
          <a:xfrm>
            <a:off x="0" y="0"/>
            <a:ext cx="12192000" cy="1414272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53CEB57-EF2E-C04C-8BF0-866E58FA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6" y="325828"/>
            <a:ext cx="11031953" cy="868989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3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5592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08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43BC8E10-567B-1545-8AA2-578972CC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580315"/>
            <a:ext cx="9388560" cy="5254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3AEFD31F-5921-4146-87B1-1BC355832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438DF68-5586-E540-9573-A15419DF21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6" y="1706882"/>
            <a:ext cx="10665060" cy="4762724"/>
          </a:xfrm>
          <a:prstGeom prst="rect">
            <a:avLst/>
          </a:prstGeom>
        </p:spPr>
        <p:txBody>
          <a:bodyPr wrap="square"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8CF7E260-2B2C-1541-B2C8-75902D5893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584" y="208003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3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ALL CAPS INTRO (OPTIONAL)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6F8CD-86C8-9042-B155-AAD4D89F3D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78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5D6F1054-95F6-9C41-B968-FE8BB3B870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picture here with the button below</a:t>
            </a:r>
          </a:p>
        </p:txBody>
      </p:sp>
    </p:spTree>
    <p:extLst>
      <p:ext uri="{BB962C8B-B14F-4D97-AF65-F5344CB8AC3E}">
        <p14:creationId xmlns:p14="http://schemas.microsoft.com/office/powerpoint/2010/main" val="126583391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10837" b="27569"/>
          <a:stretch/>
        </p:blipFill>
        <p:spPr>
          <a:xfrm>
            <a:off x="3918062" y="1186657"/>
            <a:ext cx="8273940" cy="158370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3627424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5154559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Optional supporting text</a:t>
            </a:r>
          </a:p>
        </p:txBody>
      </p:sp>
    </p:spTree>
    <p:extLst>
      <p:ext uri="{BB962C8B-B14F-4D97-AF65-F5344CB8AC3E}">
        <p14:creationId xmlns:p14="http://schemas.microsoft.com/office/powerpoint/2010/main" val="1630136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With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A03603-D86E-9C4C-877C-C03F1A0954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picture here with the button below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A90CD9-712C-FA4A-9294-BA36EEEB2FF8}"/>
              </a:ext>
            </a:extLst>
          </p:cNvPr>
          <p:cNvSpPr/>
          <p:nvPr userDrawn="1"/>
        </p:nvSpPr>
        <p:spPr>
          <a:xfrm>
            <a:off x="0" y="0"/>
            <a:ext cx="12192000" cy="1414272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53CEB57-EF2E-C04C-8BF0-866E58FA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6" y="325828"/>
            <a:ext cx="11031953" cy="868989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3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5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256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10837" b="27569"/>
          <a:stretch/>
        </p:blipFill>
        <p:spPr>
          <a:xfrm>
            <a:off x="3918062" y="1186657"/>
            <a:ext cx="8273940" cy="158370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3627424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5154559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Optional supporting text</a:t>
            </a:r>
          </a:p>
        </p:txBody>
      </p:sp>
    </p:spTree>
    <p:extLst>
      <p:ext uri="{BB962C8B-B14F-4D97-AF65-F5344CB8AC3E}">
        <p14:creationId xmlns:p14="http://schemas.microsoft.com/office/powerpoint/2010/main" val="2648391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90E4E68-6053-CD44-AE8A-CE0C534E63F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1D49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(On Intelsat Windows machines, browse the gallery from your default ‘Pictures’ folder.) </a:t>
            </a:r>
            <a:br>
              <a:rPr lang="en-US"/>
            </a:br>
            <a:r>
              <a:rPr lang="en-US"/>
              <a:t>From ‘Intelsat Images’ place a TITLE COVER picture with the button below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597942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F83699-4955-5049-94C7-EA3EECBBC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2" y="2040478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5985F01-B692-EF4D-A2CA-984244A17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2" y="2327693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2292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Text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43BC8E10-567B-1545-8AA2-578972CC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580315"/>
            <a:ext cx="9388560" cy="5254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3AEFD31F-5921-4146-87B1-1BC355832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438DF68-5586-E540-9573-A15419DF21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6" y="1706882"/>
            <a:ext cx="10665060" cy="4762724"/>
          </a:xfrm>
          <a:prstGeom prst="rect">
            <a:avLst/>
          </a:prstGeom>
        </p:spPr>
        <p:txBody>
          <a:bodyPr wrap="square"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8CF7E260-2B2C-1541-B2C8-75902D5893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584" y="208003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3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ALL CAPS INTRO (OPTIONAL)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6F8CD-86C8-9042-B155-AAD4D89F3D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88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4BD92C-3C30-AA44-A80C-887582BBBA98}"/>
              </a:ext>
            </a:extLst>
          </p:cNvPr>
          <p:cNvSpPr/>
          <p:nvPr userDrawn="1"/>
        </p:nvSpPr>
        <p:spPr>
          <a:xfrm>
            <a:off x="770583" y="3550751"/>
            <a:ext cx="3529584" cy="2983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FAED3B-B634-B34A-A903-ECF567E68D4C}"/>
              </a:ext>
            </a:extLst>
          </p:cNvPr>
          <p:cNvSpPr/>
          <p:nvPr userDrawn="1"/>
        </p:nvSpPr>
        <p:spPr>
          <a:xfrm>
            <a:off x="4301662" y="3550751"/>
            <a:ext cx="3529584" cy="2983400"/>
          </a:xfrm>
          <a:prstGeom prst="rect">
            <a:avLst/>
          </a:prstGeom>
          <a:solidFill>
            <a:srgbClr val="00A7B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3181A-D6BE-9A44-983A-3F9252F5A8E3}"/>
              </a:ext>
            </a:extLst>
          </p:cNvPr>
          <p:cNvSpPr/>
          <p:nvPr userDrawn="1"/>
        </p:nvSpPr>
        <p:spPr>
          <a:xfrm>
            <a:off x="7829567" y="3550751"/>
            <a:ext cx="3529584" cy="2983400"/>
          </a:xfrm>
          <a:prstGeom prst="rect">
            <a:avLst/>
          </a:prstGeom>
          <a:solidFill>
            <a:srgbClr val="78BE2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BB67E7-B514-B740-8ADA-E3C16C90E4D6}"/>
              </a:ext>
            </a:extLst>
          </p:cNvPr>
          <p:cNvSpPr/>
          <p:nvPr userDrawn="1"/>
        </p:nvSpPr>
        <p:spPr>
          <a:xfrm>
            <a:off x="770583" y="1641438"/>
            <a:ext cx="3529584" cy="1911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7B6547-B85E-374F-8F08-A66F5DB539AB}"/>
              </a:ext>
            </a:extLst>
          </p:cNvPr>
          <p:cNvSpPr/>
          <p:nvPr userDrawn="1"/>
        </p:nvSpPr>
        <p:spPr>
          <a:xfrm>
            <a:off x="4301662" y="1641438"/>
            <a:ext cx="3529584" cy="1911096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2A7B58-67FC-F347-BC53-9ADFC03C9F61}"/>
              </a:ext>
            </a:extLst>
          </p:cNvPr>
          <p:cNvSpPr/>
          <p:nvPr userDrawn="1"/>
        </p:nvSpPr>
        <p:spPr>
          <a:xfrm>
            <a:off x="7829522" y="1641438"/>
            <a:ext cx="3529584" cy="1911096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39FBA5-F13E-3144-8AA0-BF5797A718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0366" y="1873250"/>
            <a:ext cx="3059543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FB3AA5B-7DFE-A748-A821-8C3C76EECC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9951" y="1873250"/>
            <a:ext cx="3130050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012C0BA-AC9E-1942-A258-5A3DC3A463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19534" y="1873250"/>
            <a:ext cx="3212099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19534" y="3695430"/>
            <a:ext cx="3212100" cy="26075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0366" y="3721552"/>
            <a:ext cx="3059543" cy="25690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9950" y="3716770"/>
            <a:ext cx="3130050" cy="2576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79008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1772076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BD8D60-15A2-334E-AF05-6D4F7B7C6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3" y="3915265"/>
            <a:ext cx="8913217" cy="158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74F93-F805-364C-B2BE-24EE657BA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08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04F3-40F2-EF43-95C0-014F6823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2" y="3294513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20D1788-8D9F-7847-B6DC-D804A7887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2" y="3581728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447" y="355426"/>
            <a:ext cx="1456182" cy="4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7845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583" y="2903256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3423" y="2903257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841A7B89-A225-1444-AA1A-6C1BE79C3F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88655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A09CB54E-B3AE-A74F-9A4D-570A3356717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15966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50BB35-320C-554C-AA65-8646FACC63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0583" y="5142735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33423" y="5142734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CA0CBBC-27ED-9B4C-9444-AB036273A49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488655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28777299-ED20-1746-AE29-B8326A3BEBA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15966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3574600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6609531-AC06-2842-B4AA-4F216BCC4B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2" y="1706882"/>
            <a:ext cx="5339644" cy="4762724"/>
          </a:xfrm>
          <a:prstGeom prst="rect">
            <a:avLst/>
          </a:prstGeom>
        </p:spPr>
        <p:txBody>
          <a:bodyPr lIns="0" tIns="0" rIns="0" bIns="0"/>
          <a:lstStyle>
            <a:lvl1pPr marL="243829" indent="-243829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rgbClr val="DD8A03"/>
              </a:buClr>
              <a:buFont typeface="+mj-lt"/>
              <a:buAutoNum type="arabicPeriod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3956E99-7FAE-6247-A8A8-7B6CEED1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1973"/>
            <a:ext cx="4063144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D80C15CC-D1A5-E746-9D37-3B019F3658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1155684"/>
            <a:ext cx="5339644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presentation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16F886-4395-A04C-877F-E8CBA6AAEF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835651" cy="6858000"/>
          </a:xfrm>
          <a:prstGeom prst="rect">
            <a:avLst/>
          </a:prstGeom>
          <a:solidFill>
            <a:srgbClr val="DCDDE4"/>
          </a:solidFill>
        </p:spPr>
        <p:txBody>
          <a:bodyPr lIns="0" tIns="1371600" rIns="0" bIns="0" anchor="t"/>
          <a:lstStyle>
            <a:lvl1pPr marL="0" indent="0" algn="ctr">
              <a:buNone/>
              <a:defRPr sz="13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(On Intelsat Windows machines, </a:t>
            </a:r>
            <a:br>
              <a:rPr lang="en-US"/>
            </a:br>
            <a:r>
              <a:rPr lang="en-US"/>
              <a:t>browse the gallery from your default ‘Pictures’ folder.)</a:t>
            </a:r>
            <a:br>
              <a:rPr lang="en-US"/>
            </a:br>
            <a:r>
              <a:rPr lang="en-US"/>
              <a:t>Place picture using this button:</a:t>
            </a:r>
          </a:p>
        </p:txBody>
      </p:sp>
    </p:spTree>
    <p:extLst>
      <p:ext uri="{BB962C8B-B14F-4D97-AF65-F5344CB8AC3E}">
        <p14:creationId xmlns:p14="http://schemas.microsoft.com/office/powerpoint/2010/main" val="2464741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0DD645A-86D6-064E-A78E-D11BB3F240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8" y="1706882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315B136-0E07-1A4B-9DA6-10AED5B0E2B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93554" y="1706882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77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4BD92C-3C30-AA44-A80C-887582BBBA98}"/>
              </a:ext>
            </a:extLst>
          </p:cNvPr>
          <p:cNvSpPr/>
          <p:nvPr userDrawn="1"/>
        </p:nvSpPr>
        <p:spPr>
          <a:xfrm>
            <a:off x="770583" y="1641438"/>
            <a:ext cx="3529584" cy="48927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FAED3B-B634-B34A-A903-ECF567E68D4C}"/>
              </a:ext>
            </a:extLst>
          </p:cNvPr>
          <p:cNvSpPr/>
          <p:nvPr userDrawn="1"/>
        </p:nvSpPr>
        <p:spPr>
          <a:xfrm>
            <a:off x="4301662" y="1641438"/>
            <a:ext cx="3529584" cy="4892713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3181A-D6BE-9A44-983A-3F9252F5A8E3}"/>
              </a:ext>
            </a:extLst>
          </p:cNvPr>
          <p:cNvSpPr/>
          <p:nvPr userDrawn="1"/>
        </p:nvSpPr>
        <p:spPr>
          <a:xfrm>
            <a:off x="7829567" y="1641438"/>
            <a:ext cx="3529584" cy="4892713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39FBA5-F13E-3144-8AA0-BF5797A718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0366" y="1873250"/>
            <a:ext cx="3059543" cy="665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600" b="1" u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19534" y="3046210"/>
            <a:ext cx="3212100" cy="1317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0366" y="3046210"/>
            <a:ext cx="3059543" cy="13173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9950" y="3046210"/>
            <a:ext cx="3130050" cy="1317376"/>
          </a:xfrm>
          <a:prstGeom prst="rect">
            <a:avLst/>
          </a:prstGeom>
          <a:solidFill>
            <a:srgbClr val="7BF5FF"/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D81AFF5-2A95-4D91-936A-6E82F4F8D84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60366" y="4709640"/>
            <a:ext cx="3059543" cy="13173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8FA70F3-8716-46D5-B14F-694728D76D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6682" y="1873250"/>
            <a:ext cx="3059543" cy="665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600" b="1" u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2B21314-3C41-4C03-AC7E-5F171CA788E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64588" y="1873250"/>
            <a:ext cx="3059543" cy="665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600" b="1" u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5DA2C70-94F2-464B-B8AC-BC4538A4F9F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89950" y="4709640"/>
            <a:ext cx="3130050" cy="1317376"/>
          </a:xfrm>
          <a:prstGeom prst="rect">
            <a:avLst/>
          </a:prstGeom>
          <a:solidFill>
            <a:srgbClr val="7BF5FF"/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9009B8F-D996-4CE8-A80D-0AE44A3AEB3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019534" y="4709640"/>
            <a:ext cx="3212100" cy="1317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4418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43BC8E10-567B-1545-8AA2-578972CC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580315"/>
            <a:ext cx="9388560" cy="5254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3AEFD31F-5921-4146-87B1-1BC355832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438DF68-5586-E540-9573-A15419DF21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6" y="1706882"/>
            <a:ext cx="10665060" cy="4762724"/>
          </a:xfrm>
          <a:prstGeom prst="rect">
            <a:avLst/>
          </a:prstGeom>
        </p:spPr>
        <p:txBody>
          <a:bodyPr wrap="square"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8CF7E260-2B2C-1541-B2C8-75902D5893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584" y="208003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3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ALL CAPS INTRO (OPTIONAL)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6F8CD-86C8-9042-B155-AAD4D89F3D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38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6609531-AC06-2842-B4AA-4F216BCC4B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2" y="1706882"/>
            <a:ext cx="5339644" cy="4762724"/>
          </a:xfrm>
          <a:prstGeom prst="rect">
            <a:avLst/>
          </a:prstGeom>
        </p:spPr>
        <p:txBody>
          <a:bodyPr lIns="0" tIns="0" rIns="0" bIns="0"/>
          <a:lstStyle>
            <a:lvl1pPr marL="243829" indent="-243829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rgbClr val="DD8A03"/>
              </a:buClr>
              <a:buFont typeface="+mj-lt"/>
              <a:buAutoNum type="arabicPeriod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3956E99-7FAE-6247-A8A8-7B6CEED1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1973"/>
            <a:ext cx="4063144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D80C15CC-D1A5-E746-9D37-3B019F3658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1155684"/>
            <a:ext cx="5339644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presentation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16F886-4395-A04C-877F-E8CBA6AAEF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835651" cy="6858000"/>
          </a:xfrm>
          <a:prstGeom prst="rect">
            <a:avLst/>
          </a:prstGeom>
          <a:solidFill>
            <a:srgbClr val="DCDDE4"/>
          </a:solidFill>
        </p:spPr>
        <p:txBody>
          <a:bodyPr lIns="0" tIns="1371600" rIns="0" bIns="0" anchor="t"/>
          <a:lstStyle>
            <a:lvl1pPr marL="0" indent="0" algn="ctr">
              <a:buNone/>
              <a:defRPr sz="13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(On Intelsat Windows machines, </a:t>
            </a:r>
            <a:br>
              <a:rPr lang="en-US"/>
            </a:br>
            <a:r>
              <a:rPr lang="en-US"/>
              <a:t>browse the gallery from your default ‘Pictures’ folder.)</a:t>
            </a:r>
            <a:br>
              <a:rPr lang="en-US"/>
            </a:br>
            <a:r>
              <a:rPr lang="en-US"/>
              <a:t>Place picture using this button:</a:t>
            </a:r>
          </a:p>
        </p:txBody>
      </p:sp>
    </p:spTree>
    <p:extLst>
      <p:ext uri="{BB962C8B-B14F-4D97-AF65-F5344CB8AC3E}">
        <p14:creationId xmlns:p14="http://schemas.microsoft.com/office/powerpoint/2010/main" val="3152308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SP202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7A0D73-4027-4825-8AAE-E4D033252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3671047"/>
            <a:ext cx="4652303" cy="1886871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FA3A94-AE9A-4BEE-8715-2F74DD699FD4}"/>
              </a:ext>
            </a:extLst>
          </p:cNvPr>
          <p:cNvGrpSpPr/>
          <p:nvPr userDrawn="1"/>
        </p:nvGrpSpPr>
        <p:grpSpPr>
          <a:xfrm>
            <a:off x="746691" y="0"/>
            <a:ext cx="2870200" cy="2870200"/>
            <a:chOff x="746691" y="0"/>
            <a:chExt cx="2870200" cy="28702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9D0EED-E464-4B7C-AB57-5E2B3AE992D1}"/>
                </a:ext>
              </a:extLst>
            </p:cNvPr>
            <p:cNvSpPr/>
            <p:nvPr userDrawn="1"/>
          </p:nvSpPr>
          <p:spPr>
            <a:xfrm>
              <a:off x="746691" y="0"/>
              <a:ext cx="2870200" cy="2870200"/>
            </a:xfrm>
            <a:prstGeom prst="rect">
              <a:avLst/>
            </a:prstGeom>
            <a:solidFill>
              <a:srgbClr val="007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5C22F35-ABA6-4BF0-8501-9D13F39410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237181" y="509858"/>
              <a:ext cx="1889218" cy="1825394"/>
            </a:xfrm>
            <a:prstGeom prst="rect">
              <a:avLst/>
            </a:prstGeom>
          </p:spPr>
        </p:pic>
      </p:grp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C7BD1E7-A04E-4CDD-86A3-AF3E88EFF0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6691" y="5767948"/>
            <a:ext cx="4652303" cy="274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60957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3AB3CF8-3F46-4BC8-BF4A-3C022B1790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691" y="6140087"/>
            <a:ext cx="4652303" cy="274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60957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450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-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5D6F1054-95F6-9C41-B968-FE8BB3B870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picture here with the button below</a:t>
            </a:r>
          </a:p>
        </p:txBody>
      </p:sp>
    </p:spTree>
    <p:extLst>
      <p:ext uri="{BB962C8B-B14F-4D97-AF65-F5344CB8AC3E}">
        <p14:creationId xmlns:p14="http://schemas.microsoft.com/office/powerpoint/2010/main" val="4280589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768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583" y="2903256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3423" y="2903257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841A7B89-A225-1444-AA1A-6C1BE79C3F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88655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A09CB54E-B3AE-A74F-9A4D-570A3356717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15966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50BB35-320C-554C-AA65-8646FACC63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0583" y="5142735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33423" y="5142734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CA0CBBC-27ED-9B4C-9444-AB036273A49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488655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28777299-ED20-1746-AE29-B8326A3BEBA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15966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610789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87654" y="1632174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6753" y="1687470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9DEEEB-0126-2848-882E-7B31DFCD83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87654" y="2341858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E71310-4C1B-394E-914F-75C20BD9F4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87654" y="3057606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35ABD82-BD35-2E46-809A-51C24CFA5C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87654" y="3767290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5BB7955-C4AE-514F-8BB5-4E81C0F380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87654" y="4483040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885730C-9A77-FA40-8EB6-80ADDB039BF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87654" y="5192724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257799-2944-AC45-95F3-0FE25B52936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87654" y="5853882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7821575C-05EB-894A-B58D-8D10C84C7A86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70467" y="1606553"/>
            <a:ext cx="5077884" cy="48111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your image or chart using the buttons below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425AB46E-8557-264D-BE53-A239E6CBE66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06753" y="2400587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09DD8B4B-3722-DE47-B0A8-50FF31CB693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106753" y="3125206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F01E9FC-03FC-1441-B3F8-C123BDBB611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106753" y="3838323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8CAF677-BBCE-3143-AB16-1D5867C5D85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106753" y="4476677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704F581-1488-D641-B7A8-C892DE60298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106753" y="5201296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EDEAE85-0756-2643-80A1-18C063B2945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106753" y="5914413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</p:spTree>
    <p:extLst>
      <p:ext uri="{BB962C8B-B14F-4D97-AF65-F5344CB8AC3E}">
        <p14:creationId xmlns:p14="http://schemas.microsoft.com/office/powerpoint/2010/main" val="2957051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4BD92C-3C30-AA44-A80C-887582BBBA98}"/>
              </a:ext>
            </a:extLst>
          </p:cNvPr>
          <p:cNvSpPr/>
          <p:nvPr userDrawn="1"/>
        </p:nvSpPr>
        <p:spPr>
          <a:xfrm>
            <a:off x="770583" y="3550751"/>
            <a:ext cx="3529584" cy="2983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FAED3B-B634-B34A-A903-ECF567E68D4C}"/>
              </a:ext>
            </a:extLst>
          </p:cNvPr>
          <p:cNvSpPr/>
          <p:nvPr userDrawn="1"/>
        </p:nvSpPr>
        <p:spPr>
          <a:xfrm>
            <a:off x="4301662" y="3550751"/>
            <a:ext cx="3529584" cy="2983400"/>
          </a:xfrm>
          <a:prstGeom prst="rect">
            <a:avLst/>
          </a:prstGeom>
          <a:solidFill>
            <a:srgbClr val="00A7B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3181A-D6BE-9A44-983A-3F9252F5A8E3}"/>
              </a:ext>
            </a:extLst>
          </p:cNvPr>
          <p:cNvSpPr/>
          <p:nvPr userDrawn="1"/>
        </p:nvSpPr>
        <p:spPr>
          <a:xfrm>
            <a:off x="7829567" y="3550751"/>
            <a:ext cx="3529584" cy="2983400"/>
          </a:xfrm>
          <a:prstGeom prst="rect">
            <a:avLst/>
          </a:prstGeom>
          <a:solidFill>
            <a:srgbClr val="78BE2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BB67E7-B514-B740-8ADA-E3C16C90E4D6}"/>
              </a:ext>
            </a:extLst>
          </p:cNvPr>
          <p:cNvSpPr/>
          <p:nvPr userDrawn="1"/>
        </p:nvSpPr>
        <p:spPr>
          <a:xfrm>
            <a:off x="770583" y="1641438"/>
            <a:ext cx="3529584" cy="1911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7B6547-B85E-374F-8F08-A66F5DB539AB}"/>
              </a:ext>
            </a:extLst>
          </p:cNvPr>
          <p:cNvSpPr/>
          <p:nvPr userDrawn="1"/>
        </p:nvSpPr>
        <p:spPr>
          <a:xfrm>
            <a:off x="4301662" y="1641438"/>
            <a:ext cx="3529584" cy="1911096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2A7B58-67FC-F347-BC53-9ADFC03C9F61}"/>
              </a:ext>
            </a:extLst>
          </p:cNvPr>
          <p:cNvSpPr/>
          <p:nvPr userDrawn="1"/>
        </p:nvSpPr>
        <p:spPr>
          <a:xfrm>
            <a:off x="7829522" y="1641438"/>
            <a:ext cx="3529584" cy="1911096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39FBA5-F13E-3144-8AA0-BF5797A718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0366" y="1873250"/>
            <a:ext cx="3059543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FB3AA5B-7DFE-A748-A821-8C3C76EECC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9951" y="1873250"/>
            <a:ext cx="3130050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012C0BA-AC9E-1942-A258-5A3DC3A463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19534" y="1873250"/>
            <a:ext cx="3212099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19534" y="3695430"/>
            <a:ext cx="3212100" cy="26075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0366" y="3721552"/>
            <a:ext cx="3059543" cy="25690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9950" y="3716770"/>
            <a:ext cx="3130050" cy="2576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244349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4BD92C-3C30-AA44-A80C-887582BBBA98}"/>
              </a:ext>
            </a:extLst>
          </p:cNvPr>
          <p:cNvSpPr/>
          <p:nvPr userDrawn="1"/>
        </p:nvSpPr>
        <p:spPr>
          <a:xfrm>
            <a:off x="770583" y="1641438"/>
            <a:ext cx="3529584" cy="48927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FAED3B-B634-B34A-A903-ECF567E68D4C}"/>
              </a:ext>
            </a:extLst>
          </p:cNvPr>
          <p:cNvSpPr/>
          <p:nvPr userDrawn="1"/>
        </p:nvSpPr>
        <p:spPr>
          <a:xfrm>
            <a:off x="4301662" y="1641438"/>
            <a:ext cx="3529584" cy="4892713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3181A-D6BE-9A44-983A-3F9252F5A8E3}"/>
              </a:ext>
            </a:extLst>
          </p:cNvPr>
          <p:cNvSpPr/>
          <p:nvPr userDrawn="1"/>
        </p:nvSpPr>
        <p:spPr>
          <a:xfrm>
            <a:off x="7829567" y="1641438"/>
            <a:ext cx="3529584" cy="4892713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39FBA5-F13E-3144-8AA0-BF5797A718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0366" y="1873250"/>
            <a:ext cx="3059543" cy="665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600" b="1" u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19534" y="3046210"/>
            <a:ext cx="3212100" cy="1317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0366" y="3046210"/>
            <a:ext cx="3059543" cy="13173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9950" y="3046210"/>
            <a:ext cx="3130050" cy="1317376"/>
          </a:xfrm>
          <a:prstGeom prst="rect">
            <a:avLst/>
          </a:prstGeom>
          <a:solidFill>
            <a:srgbClr val="7BF5FF"/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D81AFF5-2A95-4D91-936A-6E82F4F8D84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60366" y="4709640"/>
            <a:ext cx="3059543" cy="13173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8FA70F3-8716-46D5-B14F-694728D76D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6682" y="1873250"/>
            <a:ext cx="3059543" cy="665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600" b="1" u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2B21314-3C41-4C03-AC7E-5F171CA788E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64588" y="1873250"/>
            <a:ext cx="3059543" cy="665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600" b="1" u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5DA2C70-94F2-464B-B8AC-BC4538A4F9F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89950" y="4709640"/>
            <a:ext cx="3130050" cy="1317376"/>
          </a:xfrm>
          <a:prstGeom prst="rect">
            <a:avLst/>
          </a:prstGeom>
          <a:solidFill>
            <a:srgbClr val="7BF5FF"/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9009B8F-D996-4CE8-A80D-0AE44A3AEB3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019534" y="4709640"/>
            <a:ext cx="3212100" cy="1317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7681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4146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0DD645A-86D6-064E-A78E-D11BB3F240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8" y="1706882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315B136-0E07-1A4B-9DA6-10AED5B0E2B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93554" y="1706882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7564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1772076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BD8D60-15A2-334E-AF05-6D4F7B7C6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3" y="3915265"/>
            <a:ext cx="8913217" cy="158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74F93-F805-364C-B2BE-24EE657BA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08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04F3-40F2-EF43-95C0-014F68233F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2" y="3294513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20D1788-8D9F-7847-B6DC-D804A7887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2" y="3581728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447" y="355426"/>
            <a:ext cx="1456182" cy="4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812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ots">
            <a:extLst>
              <a:ext uri="{FF2B5EF4-FFF2-40B4-BE49-F238E27FC236}">
                <a16:creationId xmlns:a16="http://schemas.microsoft.com/office/drawing/2014/main" id="{1882387B-6207-43B0-9534-F5F6A1590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9" name="Footnote">
            <a:extLst>
              <a:ext uri="{FF2B5EF4-FFF2-40B4-BE49-F238E27FC236}">
                <a16:creationId xmlns:a16="http://schemas.microsoft.com/office/drawing/2014/main" id="{BCCCA2B9-CF1F-4393-B77B-AE2D930050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or footnote here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E410AC1-37AA-4F2A-8656-6161215A103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599" y="1709738"/>
            <a:ext cx="11239499" cy="446246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1A396E"/>
              </a:buClr>
              <a:buFont typeface="Wingdings" panose="05000000000000000000" pitchFamily="2" charset="2"/>
              <a:buChar char="§"/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-225425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6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163513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73038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2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155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1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EFCA0DA-EF30-438C-A112-FB20E02B4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688DC031-4B92-4859-B545-2A7021F332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145381"/>
            <a:ext cx="11239501" cy="340399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0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Subtitle or key takeaway for this slide</a:t>
            </a:r>
          </a:p>
        </p:txBody>
      </p:sp>
      <p:grpSp>
        <p:nvGrpSpPr>
          <p:cNvPr id="12" name="Title Color Blocks">
            <a:extLst>
              <a:ext uri="{FF2B5EF4-FFF2-40B4-BE49-F238E27FC236}">
                <a16:creationId xmlns:a16="http://schemas.microsoft.com/office/drawing/2014/main" id="{DA26074A-3370-4B45-80EA-FC36F1D4B584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759291-19D1-4AAE-BFE5-CD584AA29EB4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DE9E71-D0F8-4F57-B361-8910E09EE3A0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546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3" y="3915265"/>
            <a:ext cx="8913217" cy="158370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1321808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Sample breaker </a:t>
            </a:r>
            <a:br>
              <a:rPr lang="en-US"/>
            </a:br>
            <a:r>
              <a:rPr lang="en-US"/>
              <a:t>that is longer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2848943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Optional supporting text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6CF8DE2D-A532-9D46-B79A-B6419A3AF0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8397" y="914400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4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INTRO TITLING OPTIONAL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10E6B-C883-9947-82DB-644E638302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58021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334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Content - Bang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ots">
            <a:extLst>
              <a:ext uri="{FF2B5EF4-FFF2-40B4-BE49-F238E27FC236}">
                <a16:creationId xmlns:a16="http://schemas.microsoft.com/office/drawing/2014/main" id="{1882387B-6207-43B0-9534-F5F6A1590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9" name="Footnote">
            <a:extLst>
              <a:ext uri="{FF2B5EF4-FFF2-40B4-BE49-F238E27FC236}">
                <a16:creationId xmlns:a16="http://schemas.microsoft.com/office/drawing/2014/main" id="{BCCCA2B9-CF1F-4393-B77B-AE2D930050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or footnote here</a:t>
            </a:r>
          </a:p>
        </p:txBody>
      </p:sp>
      <p:sp>
        <p:nvSpPr>
          <p:cNvPr id="11" name="Bang Box">
            <a:extLst>
              <a:ext uri="{FF2B5EF4-FFF2-40B4-BE49-F238E27FC236}">
                <a16:creationId xmlns:a16="http://schemas.microsoft.com/office/drawing/2014/main" id="{F8FF7A60-1B2A-4B15-86B5-A3DA4B339C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99" y="5679527"/>
            <a:ext cx="11239501" cy="492673"/>
          </a:xfrm>
          <a:prstGeom prst="rect">
            <a:avLst/>
          </a:prstGeom>
          <a:ln w="38100">
            <a:solidFill>
              <a:schemeClr val="bg2"/>
            </a:solidFill>
          </a:ln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Insert bang box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FCA0DA-EF30-438C-A112-FB20E02B4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E410AC1-37AA-4F2A-8656-6161215A103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599" y="1709738"/>
            <a:ext cx="11239499" cy="366236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1A396E"/>
              </a:buClr>
              <a:buFont typeface="Wingdings" panose="05000000000000000000" pitchFamily="2" charset="2"/>
              <a:buChar char="§"/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-225425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6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163513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73038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2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155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1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0BD59070-5FCB-469B-A9E9-ABFD82A80B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145381"/>
            <a:ext cx="11239501" cy="340399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0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Subtitle or key takeaway for this slide</a:t>
            </a:r>
          </a:p>
        </p:txBody>
      </p:sp>
      <p:grpSp>
        <p:nvGrpSpPr>
          <p:cNvPr id="12" name="Title Color Blocks">
            <a:extLst>
              <a:ext uri="{FF2B5EF4-FFF2-40B4-BE49-F238E27FC236}">
                <a16:creationId xmlns:a16="http://schemas.microsoft.com/office/drawing/2014/main" id="{DA26074A-3370-4B45-80EA-FC36F1D4B584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759291-19D1-4AAE-BFE5-CD584AA29EB4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DE9E71-D0F8-4F57-B361-8910E09EE3A0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486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269FE-B59C-784D-9992-3DB89AA0C33B}"/>
              </a:ext>
            </a:extLst>
          </p:cNvPr>
          <p:cNvSpPr/>
          <p:nvPr userDrawn="1"/>
        </p:nvSpPr>
        <p:spPr>
          <a:xfrm>
            <a:off x="2348573" y="1607405"/>
            <a:ext cx="9072848" cy="1201785"/>
          </a:xfrm>
          <a:prstGeom prst="rect">
            <a:avLst/>
          </a:prstGeom>
          <a:solidFill>
            <a:srgbClr val="DD8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highlight>
                <a:srgbClr val="DD8A03"/>
              </a:highligh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17570" y="1632175"/>
            <a:ext cx="8844874" cy="11396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5964" y="1873387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DEFEF0-6F82-7943-9F8F-A9EBE19B955F}"/>
              </a:ext>
            </a:extLst>
          </p:cNvPr>
          <p:cNvSpPr/>
          <p:nvPr userDrawn="1"/>
        </p:nvSpPr>
        <p:spPr>
          <a:xfrm>
            <a:off x="2348573" y="2795182"/>
            <a:ext cx="9072848" cy="1201785"/>
          </a:xfrm>
          <a:prstGeom prst="rect">
            <a:avLst/>
          </a:prstGeom>
          <a:solidFill>
            <a:srgbClr val="69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EB4AB2D-5EA6-0649-BC8F-2CAF30EA9B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7570" y="2819951"/>
            <a:ext cx="8844874" cy="1152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5A18B2-DC19-8A41-BE4B-1786D2B63DD5}"/>
              </a:ext>
            </a:extLst>
          </p:cNvPr>
          <p:cNvSpPr/>
          <p:nvPr userDrawn="1"/>
        </p:nvSpPr>
        <p:spPr>
          <a:xfrm>
            <a:off x="2348573" y="3995529"/>
            <a:ext cx="9072848" cy="1201785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411425A-9F91-F346-8594-8A21457DF5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17570" y="3995529"/>
            <a:ext cx="8844874" cy="11940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196D94-1E89-924B-BA58-790B51B11C77}"/>
              </a:ext>
            </a:extLst>
          </p:cNvPr>
          <p:cNvSpPr/>
          <p:nvPr userDrawn="1"/>
        </p:nvSpPr>
        <p:spPr>
          <a:xfrm>
            <a:off x="2348573" y="5189590"/>
            <a:ext cx="9072848" cy="1201785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BA0822A-1D7B-FC4D-9A18-40B3272ADC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7570" y="5214359"/>
            <a:ext cx="8844874" cy="116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653D0EBF-933D-9742-BC65-239244272F0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64088" y="3114359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D5DC39A-7348-F549-BCD6-4CDD4A2196F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64088" y="4319704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5EF57BE-1F4C-7A43-91A0-FBF8C571956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64088" y="5507238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18408477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6609531-AC06-2842-B4AA-4F216BCC4B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2" y="1706882"/>
            <a:ext cx="5339644" cy="4762724"/>
          </a:xfrm>
          <a:prstGeom prst="rect">
            <a:avLst/>
          </a:prstGeom>
        </p:spPr>
        <p:txBody>
          <a:bodyPr lIns="0" tIns="0" rIns="0" bIns="0"/>
          <a:lstStyle>
            <a:lvl1pPr marL="243829" indent="-243829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rgbClr val="DD8A03"/>
              </a:buClr>
              <a:buFont typeface="+mj-lt"/>
              <a:buAutoNum type="arabicPeriod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3956E99-7FAE-6247-A8A8-7B6CEED1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1973"/>
            <a:ext cx="4063144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D80C15CC-D1A5-E746-9D37-3B019F3658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1155684"/>
            <a:ext cx="5339644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presentation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16F886-4395-A04C-877F-E8CBA6AAEF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835651" cy="6858000"/>
          </a:xfrm>
          <a:prstGeom prst="rect">
            <a:avLst/>
          </a:prstGeom>
          <a:solidFill>
            <a:srgbClr val="DCDDE4"/>
          </a:solidFill>
        </p:spPr>
        <p:txBody>
          <a:bodyPr lIns="0" tIns="1371600" rIns="0" bIns="0" anchor="t"/>
          <a:lstStyle>
            <a:lvl1pPr marL="0" indent="0" algn="ctr">
              <a:buNone/>
              <a:defRPr sz="13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(On Intelsat Windows machines, </a:t>
            </a:r>
            <a:br>
              <a:rPr lang="en-US"/>
            </a:br>
            <a:r>
              <a:rPr lang="en-US"/>
              <a:t>browse the gallery from your default ‘Pictures’ folder.)</a:t>
            </a:r>
            <a:br>
              <a:rPr lang="en-US"/>
            </a:br>
            <a:r>
              <a:rPr lang="en-US"/>
              <a:t>Place picture using this button:</a:t>
            </a:r>
          </a:p>
        </p:txBody>
      </p:sp>
    </p:spTree>
    <p:extLst>
      <p:ext uri="{BB962C8B-B14F-4D97-AF65-F5344CB8AC3E}">
        <p14:creationId xmlns:p14="http://schemas.microsoft.com/office/powerpoint/2010/main" val="16967845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43BC8E10-567B-1545-8AA2-578972CC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580315"/>
            <a:ext cx="9388560" cy="5254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3AEFD31F-5921-4146-87B1-1BC355832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438DF68-5586-E540-9573-A15419DF21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6" y="1706882"/>
            <a:ext cx="10665060" cy="4762724"/>
          </a:xfrm>
          <a:prstGeom prst="rect">
            <a:avLst/>
          </a:prstGeom>
        </p:spPr>
        <p:txBody>
          <a:bodyPr wrap="square"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8CF7E260-2B2C-1541-B2C8-75902D5893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584" y="208003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3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ALL CAPS INTRO (OPTIONAL)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6F8CD-86C8-9042-B155-AAD4D89F3D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347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0DD645A-86D6-064E-A78E-D11BB3F240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8" y="1706882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315B136-0E07-1A4B-9DA6-10AED5B0E2B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93554" y="1706882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92743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996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-dar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47600AD-CAD3-4C44-8947-2474589BA0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8444" y="247324"/>
            <a:ext cx="1554480" cy="42960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549BCB1-D4B1-4458-8026-182112A8CD19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i="1" dirty="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</p:spTree>
    <p:extLst>
      <p:ext uri="{BB962C8B-B14F-4D97-AF65-F5344CB8AC3E}">
        <p14:creationId xmlns:p14="http://schemas.microsoft.com/office/powerpoint/2010/main" val="23085203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-dar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47600AD-CAD3-4C44-8947-2474589BA0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8444" y="247324"/>
            <a:ext cx="1554480" cy="42960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549BCB1-D4B1-4458-8026-182112A8CD19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i="1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</p:spTree>
    <p:extLst>
      <p:ext uri="{BB962C8B-B14F-4D97-AF65-F5344CB8AC3E}">
        <p14:creationId xmlns:p14="http://schemas.microsoft.com/office/powerpoint/2010/main" val="19531415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87654" y="1632174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6753" y="1687470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9DEEEB-0126-2848-882E-7B31DFCD83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87654" y="2341858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E71310-4C1B-394E-914F-75C20BD9F4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87654" y="3057606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35ABD82-BD35-2E46-809A-51C24CFA5C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87654" y="3767290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5BB7955-C4AE-514F-8BB5-4E81C0F380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87654" y="4483040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885730C-9A77-FA40-8EB6-80ADDB039BF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87654" y="5192724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257799-2944-AC45-95F3-0FE25B52936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87654" y="5853882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7821575C-05EB-894A-B58D-8D10C84C7A86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70467" y="1606553"/>
            <a:ext cx="5077884" cy="48111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your image or chart using the buttons below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425AB46E-8557-264D-BE53-A239E6CBE66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06753" y="2400587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09DD8B4B-3722-DE47-B0A8-50FF31CB693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106753" y="3125206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F01E9FC-03FC-1441-B3F8-C123BDBB611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106753" y="3838323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8CAF677-BBCE-3143-AB16-1D5867C5D85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106753" y="4476677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704F581-1488-D641-B7A8-C892DE60298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106753" y="5201296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EDEAE85-0756-2643-80A1-18C063B2945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106753" y="5914413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</p:spTree>
    <p:extLst>
      <p:ext uri="{BB962C8B-B14F-4D97-AF65-F5344CB8AC3E}">
        <p14:creationId xmlns:p14="http://schemas.microsoft.com/office/powerpoint/2010/main" val="3210702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269FE-B59C-784D-9992-3DB89AA0C33B}"/>
              </a:ext>
            </a:extLst>
          </p:cNvPr>
          <p:cNvSpPr/>
          <p:nvPr userDrawn="1"/>
        </p:nvSpPr>
        <p:spPr>
          <a:xfrm>
            <a:off x="2348573" y="1607405"/>
            <a:ext cx="9072848" cy="1201785"/>
          </a:xfrm>
          <a:prstGeom prst="rect">
            <a:avLst/>
          </a:prstGeom>
          <a:solidFill>
            <a:srgbClr val="DD8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highlight>
                <a:srgbClr val="DD8A03"/>
              </a:highligh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17570" y="1632175"/>
            <a:ext cx="8844874" cy="11396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5964" y="1873387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DEFEF0-6F82-7943-9F8F-A9EBE19B955F}"/>
              </a:ext>
            </a:extLst>
          </p:cNvPr>
          <p:cNvSpPr/>
          <p:nvPr userDrawn="1"/>
        </p:nvSpPr>
        <p:spPr>
          <a:xfrm>
            <a:off x="2348573" y="2795182"/>
            <a:ext cx="9072848" cy="1201785"/>
          </a:xfrm>
          <a:prstGeom prst="rect">
            <a:avLst/>
          </a:prstGeom>
          <a:solidFill>
            <a:srgbClr val="69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EB4AB2D-5EA6-0649-BC8F-2CAF30EA9B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7570" y="2819951"/>
            <a:ext cx="8844874" cy="1152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5A18B2-DC19-8A41-BE4B-1786D2B63DD5}"/>
              </a:ext>
            </a:extLst>
          </p:cNvPr>
          <p:cNvSpPr/>
          <p:nvPr userDrawn="1"/>
        </p:nvSpPr>
        <p:spPr>
          <a:xfrm>
            <a:off x="2348573" y="3995529"/>
            <a:ext cx="9072848" cy="1201785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411425A-9F91-F346-8594-8A21457DF5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17570" y="3995529"/>
            <a:ext cx="8844874" cy="11940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196D94-1E89-924B-BA58-790B51B11C77}"/>
              </a:ext>
            </a:extLst>
          </p:cNvPr>
          <p:cNvSpPr/>
          <p:nvPr userDrawn="1"/>
        </p:nvSpPr>
        <p:spPr>
          <a:xfrm>
            <a:off x="2348573" y="5189590"/>
            <a:ext cx="9072848" cy="1201785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BA0822A-1D7B-FC4D-9A18-40B3272ADC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7570" y="5214359"/>
            <a:ext cx="8844874" cy="116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653D0EBF-933D-9742-BC65-239244272F0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64088" y="3114359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D5DC39A-7348-F549-BCD6-4CDD4A2196F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64088" y="4319704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5EF57BE-1F4C-7A43-91A0-FBF8C571956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64088" y="5507238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18343906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583" y="2903256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3423" y="2903257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841A7B89-A225-1444-AA1A-6C1BE79C3F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88655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A09CB54E-B3AE-A74F-9A4D-570A3356717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15966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50BB35-320C-554C-AA65-8646FACC63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0583" y="5142735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33423" y="5142734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CA0CBBC-27ED-9B4C-9444-AB036273A49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488655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28777299-ED20-1746-AE29-B8326A3BEBA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15966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161624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4BD92C-3C30-AA44-A80C-887582BBBA98}"/>
              </a:ext>
            </a:extLst>
          </p:cNvPr>
          <p:cNvSpPr/>
          <p:nvPr userDrawn="1"/>
        </p:nvSpPr>
        <p:spPr>
          <a:xfrm>
            <a:off x="770583" y="3550751"/>
            <a:ext cx="3529584" cy="2983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FAED3B-B634-B34A-A903-ECF567E68D4C}"/>
              </a:ext>
            </a:extLst>
          </p:cNvPr>
          <p:cNvSpPr/>
          <p:nvPr userDrawn="1"/>
        </p:nvSpPr>
        <p:spPr>
          <a:xfrm>
            <a:off x="4301662" y="3550751"/>
            <a:ext cx="3529584" cy="2983400"/>
          </a:xfrm>
          <a:prstGeom prst="rect">
            <a:avLst/>
          </a:prstGeom>
          <a:solidFill>
            <a:srgbClr val="00A7B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3181A-D6BE-9A44-983A-3F9252F5A8E3}"/>
              </a:ext>
            </a:extLst>
          </p:cNvPr>
          <p:cNvSpPr/>
          <p:nvPr userDrawn="1"/>
        </p:nvSpPr>
        <p:spPr>
          <a:xfrm>
            <a:off x="7829567" y="3550751"/>
            <a:ext cx="3529584" cy="2983400"/>
          </a:xfrm>
          <a:prstGeom prst="rect">
            <a:avLst/>
          </a:prstGeom>
          <a:solidFill>
            <a:srgbClr val="78BE2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BB67E7-B514-B740-8ADA-E3C16C90E4D6}"/>
              </a:ext>
            </a:extLst>
          </p:cNvPr>
          <p:cNvSpPr/>
          <p:nvPr userDrawn="1"/>
        </p:nvSpPr>
        <p:spPr>
          <a:xfrm>
            <a:off x="770583" y="1641438"/>
            <a:ext cx="3529584" cy="1911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7B6547-B85E-374F-8F08-A66F5DB539AB}"/>
              </a:ext>
            </a:extLst>
          </p:cNvPr>
          <p:cNvSpPr/>
          <p:nvPr userDrawn="1"/>
        </p:nvSpPr>
        <p:spPr>
          <a:xfrm>
            <a:off x="4301662" y="1641438"/>
            <a:ext cx="3529584" cy="1911096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2A7B58-67FC-F347-BC53-9ADFC03C9F61}"/>
              </a:ext>
            </a:extLst>
          </p:cNvPr>
          <p:cNvSpPr/>
          <p:nvPr userDrawn="1"/>
        </p:nvSpPr>
        <p:spPr>
          <a:xfrm>
            <a:off x="7829522" y="1641438"/>
            <a:ext cx="3529584" cy="1911096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39FBA5-F13E-3144-8AA0-BF5797A718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0366" y="1873250"/>
            <a:ext cx="3059543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FB3AA5B-7DFE-A748-A821-8C3C76EECC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9951" y="1873250"/>
            <a:ext cx="3130050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012C0BA-AC9E-1942-A258-5A3DC3A463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19534" y="1873250"/>
            <a:ext cx="3212099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19534" y="3695430"/>
            <a:ext cx="3212100" cy="26075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0366" y="3721552"/>
            <a:ext cx="3059543" cy="25690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9950" y="3716770"/>
            <a:ext cx="3130050" cy="2576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569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4BD92C-3C30-AA44-A80C-887582BBBA98}"/>
              </a:ext>
            </a:extLst>
          </p:cNvPr>
          <p:cNvSpPr/>
          <p:nvPr userDrawn="1"/>
        </p:nvSpPr>
        <p:spPr>
          <a:xfrm>
            <a:off x="770583" y="1641438"/>
            <a:ext cx="3529584" cy="48927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FAED3B-B634-B34A-A903-ECF567E68D4C}"/>
              </a:ext>
            </a:extLst>
          </p:cNvPr>
          <p:cNvSpPr/>
          <p:nvPr userDrawn="1"/>
        </p:nvSpPr>
        <p:spPr>
          <a:xfrm>
            <a:off x="4301662" y="1641438"/>
            <a:ext cx="3529584" cy="4892713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3181A-D6BE-9A44-983A-3F9252F5A8E3}"/>
              </a:ext>
            </a:extLst>
          </p:cNvPr>
          <p:cNvSpPr/>
          <p:nvPr userDrawn="1"/>
        </p:nvSpPr>
        <p:spPr>
          <a:xfrm>
            <a:off x="7829567" y="1641438"/>
            <a:ext cx="3529584" cy="4892713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39FBA5-F13E-3144-8AA0-BF5797A718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0366" y="1873250"/>
            <a:ext cx="3059543" cy="665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600" b="1" u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19534" y="3046210"/>
            <a:ext cx="3212100" cy="1317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0366" y="3046210"/>
            <a:ext cx="3059543" cy="13173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9950" y="3046210"/>
            <a:ext cx="3130050" cy="1317376"/>
          </a:xfrm>
          <a:prstGeom prst="rect">
            <a:avLst/>
          </a:prstGeom>
          <a:solidFill>
            <a:srgbClr val="7BF5FF"/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D81AFF5-2A95-4D91-936A-6E82F4F8D84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60366" y="4709640"/>
            <a:ext cx="3059543" cy="13173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8FA70F3-8716-46D5-B14F-694728D76D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6682" y="1873250"/>
            <a:ext cx="3059543" cy="665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600" b="1" u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2B21314-3C41-4C03-AC7E-5F171CA788E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64588" y="1873250"/>
            <a:ext cx="3059543" cy="665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600" b="1" u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5DA2C70-94F2-464B-B8AC-BC4538A4F9F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89950" y="4709640"/>
            <a:ext cx="3130050" cy="1317376"/>
          </a:xfrm>
          <a:prstGeom prst="rect">
            <a:avLst/>
          </a:prstGeom>
          <a:solidFill>
            <a:srgbClr val="7BF5FF"/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9009B8F-D996-4CE8-A80D-0AE44A3AEB3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019534" y="4709640"/>
            <a:ext cx="3212100" cy="1317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87714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t Shape - Square">
            <a:extLst>
              <a:ext uri="{FF2B5EF4-FFF2-40B4-BE49-F238E27FC236}">
                <a16:creationId xmlns:a16="http://schemas.microsoft.com/office/drawing/2014/main" id="{DDB1588B-46A8-498E-B5E1-3B8399C940C3}"/>
              </a:ext>
            </a:extLst>
          </p:cNvPr>
          <p:cNvSpPr/>
          <p:nvPr userDrawn="1"/>
        </p:nvSpPr>
        <p:spPr>
          <a:xfrm>
            <a:off x="2350159" y="1148479"/>
            <a:ext cx="4561042" cy="4561042"/>
          </a:xfrm>
          <a:prstGeom prst="rect">
            <a:avLst/>
          </a:prstGeom>
          <a:noFill/>
          <a:ln w="927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Attribution">
            <a:extLst>
              <a:ext uri="{FF2B5EF4-FFF2-40B4-BE49-F238E27FC236}">
                <a16:creationId xmlns:a16="http://schemas.microsoft.com/office/drawing/2014/main" id="{371C6EAA-B630-4A43-A44D-345FE3683F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0" y="4714963"/>
            <a:ext cx="3695700" cy="670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Clr>
                <a:schemeClr val="tx2"/>
              </a:buClr>
              <a:buFontTx/>
              <a:buNone/>
              <a:defRPr sz="20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8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62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75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412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6000" indent="0">
              <a:buNone/>
              <a:defRPr/>
            </a:lvl6pPr>
          </a:lstStyle>
          <a:p>
            <a:r>
              <a:rPr lang="en-US"/>
              <a:t>Quote Author</a:t>
            </a:r>
          </a:p>
        </p:txBody>
      </p:sp>
      <p:sp>
        <p:nvSpPr>
          <p:cNvPr id="9" name="Quotation Mark 2">
            <a:extLst>
              <a:ext uri="{FF2B5EF4-FFF2-40B4-BE49-F238E27FC236}">
                <a16:creationId xmlns:a16="http://schemas.microsoft.com/office/drawing/2014/main" id="{FD868118-4255-441B-904F-7639E0D1FB8D}"/>
              </a:ext>
            </a:extLst>
          </p:cNvPr>
          <p:cNvSpPr txBox="1"/>
          <p:nvPr userDrawn="1"/>
        </p:nvSpPr>
        <p:spPr>
          <a:xfrm>
            <a:off x="6058125" y="3362915"/>
            <a:ext cx="29796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>
                <a:solidFill>
                  <a:srgbClr val="F4B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1" name="Quote">
            <a:extLst>
              <a:ext uri="{FF2B5EF4-FFF2-40B4-BE49-F238E27FC236}">
                <a16:creationId xmlns:a16="http://schemas.microsoft.com/office/drawing/2014/main" id="{9A9EC49D-3761-F94C-92E1-46A59F31AE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5949" y="1711493"/>
            <a:ext cx="3469463" cy="343501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Clr>
                <a:schemeClr val="tx2"/>
              </a:buClr>
              <a:buFontTx/>
              <a:buNone/>
              <a:defRPr sz="32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defRPr>
            </a:lvl1pPr>
            <a:lvl2pPr marL="230188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62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75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412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6000" indent="0">
              <a:buNone/>
              <a:defRPr/>
            </a:lvl6pPr>
          </a:lstStyle>
          <a:p>
            <a:r>
              <a:rPr lang="en-US"/>
              <a:t>Quote text </a:t>
            </a:r>
            <a:br>
              <a:rPr lang="en-US"/>
            </a:br>
            <a:r>
              <a:rPr lang="en-US"/>
              <a:t>goes here. Adjust font size accordingly, but do not overlap grey box.</a:t>
            </a:r>
          </a:p>
        </p:txBody>
      </p:sp>
      <p:sp>
        <p:nvSpPr>
          <p:cNvPr id="8" name="Quotation Mark 1">
            <a:extLst>
              <a:ext uri="{FF2B5EF4-FFF2-40B4-BE49-F238E27FC236}">
                <a16:creationId xmlns:a16="http://schemas.microsoft.com/office/drawing/2014/main" id="{5DFE5D3E-9EE9-4595-B782-66EBCA294F90}"/>
              </a:ext>
            </a:extLst>
          </p:cNvPr>
          <p:cNvSpPr txBox="1"/>
          <p:nvPr userDrawn="1"/>
        </p:nvSpPr>
        <p:spPr>
          <a:xfrm>
            <a:off x="533594" y="-515047"/>
            <a:ext cx="29796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>
                <a:solidFill>
                  <a:srgbClr val="F4B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473088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1772076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BD8D60-15A2-334E-AF05-6D4F7B7C6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3" y="3915265"/>
            <a:ext cx="8913217" cy="158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74F93-F805-364C-B2BE-24EE657BA2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508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04F3-40F2-EF43-95C0-014F6823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2" y="3294513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20D1788-8D9F-7847-B6DC-D804A7887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2" y="3581728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447" y="355426"/>
            <a:ext cx="1456182" cy="4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111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90E4E68-6053-CD44-AE8A-CE0C534E63F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1D49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(On Intelsat Windows machines, browse the gallery from your default ‘Pictures’ folder.) </a:t>
            </a:r>
            <a:br>
              <a:rPr lang="en-US" dirty="0"/>
            </a:br>
            <a:r>
              <a:rPr lang="en-US" dirty="0"/>
              <a:t>From ‘Intelsat Images’ place a TITLE COVER picture with the button below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597942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F83699-4955-5049-94C7-EA3EECBBC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2" y="2040478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5985F01-B692-EF4D-A2CA-984244A17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2" y="2327693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521478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ots">
            <a:extLst>
              <a:ext uri="{FF2B5EF4-FFF2-40B4-BE49-F238E27FC236}">
                <a16:creationId xmlns:a16="http://schemas.microsoft.com/office/drawing/2014/main" id="{2D72FBC5-F231-4D7B-96A4-E094256D3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8" name="Footnote">
            <a:extLst>
              <a:ext uri="{FF2B5EF4-FFF2-40B4-BE49-F238E27FC236}">
                <a16:creationId xmlns:a16="http://schemas.microsoft.com/office/drawing/2014/main" id="{27CA769C-8F61-804A-80D8-E5A1C8FBC6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31EF0C6-4624-F044-B1D3-91ED1E7C0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grpSp>
        <p:nvGrpSpPr>
          <p:cNvPr id="6" name="Title Color Blocks">
            <a:extLst>
              <a:ext uri="{FF2B5EF4-FFF2-40B4-BE49-F238E27FC236}">
                <a16:creationId xmlns:a16="http://schemas.microsoft.com/office/drawing/2014/main" id="{A1B80C24-193C-714D-83C7-E6F0EBBCFF04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A9EFA4-CD87-6A4C-9621-5BEDD4967609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8C3B79-3F4D-A549-8A71-1E2C089BB48D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183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87654" y="1632174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6753" y="1687470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9DEEEB-0126-2848-882E-7B31DFCD83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87654" y="2341858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E71310-4C1B-394E-914F-75C20BD9F4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87654" y="3057606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35ABD82-BD35-2E46-809A-51C24CFA5C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87654" y="3767290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5BB7955-C4AE-514F-8BB5-4E81C0F380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87654" y="4483040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885730C-9A77-FA40-8EB6-80ADDB039BF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87654" y="5192724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257799-2944-AC45-95F3-0FE25B52936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87654" y="5853882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7821575C-05EB-894A-B58D-8D10C84C7A86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70467" y="1606553"/>
            <a:ext cx="5077884" cy="48111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your image or chart using the buttons below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425AB46E-8557-264D-BE53-A239E6CBE66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06753" y="2400587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09DD8B4B-3722-DE47-B0A8-50FF31CB693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106753" y="3125206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F01E9FC-03FC-1441-B3F8-C123BDBB611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106753" y="3838323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8CAF677-BBCE-3143-AB16-1D5867C5D85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106753" y="4476677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704F581-1488-D641-B7A8-C892DE60298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106753" y="5201296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EDEAE85-0756-2643-80A1-18C063B2945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106753" y="5914413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</a:t>
            </a:r>
          </a:p>
        </p:txBody>
      </p:sp>
    </p:spTree>
    <p:extLst>
      <p:ext uri="{BB962C8B-B14F-4D97-AF65-F5344CB8AC3E}">
        <p14:creationId xmlns:p14="http://schemas.microsoft.com/office/powerpoint/2010/main" val="2674597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4BD92C-3C30-AA44-A80C-887582BBBA98}"/>
              </a:ext>
            </a:extLst>
          </p:cNvPr>
          <p:cNvSpPr/>
          <p:nvPr userDrawn="1"/>
        </p:nvSpPr>
        <p:spPr>
          <a:xfrm>
            <a:off x="770583" y="3550751"/>
            <a:ext cx="3529584" cy="2983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FAED3B-B634-B34A-A903-ECF567E68D4C}"/>
              </a:ext>
            </a:extLst>
          </p:cNvPr>
          <p:cNvSpPr/>
          <p:nvPr userDrawn="1"/>
        </p:nvSpPr>
        <p:spPr>
          <a:xfrm>
            <a:off x="4301662" y="3550751"/>
            <a:ext cx="3529584" cy="2983400"/>
          </a:xfrm>
          <a:prstGeom prst="rect">
            <a:avLst/>
          </a:prstGeom>
          <a:solidFill>
            <a:srgbClr val="00A7B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3181A-D6BE-9A44-983A-3F9252F5A8E3}"/>
              </a:ext>
            </a:extLst>
          </p:cNvPr>
          <p:cNvSpPr/>
          <p:nvPr userDrawn="1"/>
        </p:nvSpPr>
        <p:spPr>
          <a:xfrm>
            <a:off x="7829567" y="3550751"/>
            <a:ext cx="3529584" cy="2983400"/>
          </a:xfrm>
          <a:prstGeom prst="rect">
            <a:avLst/>
          </a:prstGeom>
          <a:solidFill>
            <a:srgbClr val="78BE2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BB67E7-B514-B740-8ADA-E3C16C90E4D6}"/>
              </a:ext>
            </a:extLst>
          </p:cNvPr>
          <p:cNvSpPr/>
          <p:nvPr userDrawn="1"/>
        </p:nvSpPr>
        <p:spPr>
          <a:xfrm>
            <a:off x="770583" y="1641438"/>
            <a:ext cx="3529584" cy="1911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7B6547-B85E-374F-8F08-A66F5DB539AB}"/>
              </a:ext>
            </a:extLst>
          </p:cNvPr>
          <p:cNvSpPr/>
          <p:nvPr userDrawn="1"/>
        </p:nvSpPr>
        <p:spPr>
          <a:xfrm>
            <a:off x="4301662" y="1641438"/>
            <a:ext cx="3529584" cy="1911096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2A7B58-67FC-F347-BC53-9ADFC03C9F61}"/>
              </a:ext>
            </a:extLst>
          </p:cNvPr>
          <p:cNvSpPr/>
          <p:nvPr userDrawn="1"/>
        </p:nvSpPr>
        <p:spPr>
          <a:xfrm>
            <a:off x="7829522" y="1641438"/>
            <a:ext cx="3529584" cy="1911096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39FBA5-F13E-3144-8AA0-BF5797A718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0366" y="1873250"/>
            <a:ext cx="3059543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FB3AA5B-7DFE-A748-A821-8C3C76EECC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9951" y="1873250"/>
            <a:ext cx="3130050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012C0BA-AC9E-1942-A258-5A3DC3A463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19534" y="1873250"/>
            <a:ext cx="3212099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19534" y="3695430"/>
            <a:ext cx="3212100" cy="26075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0366" y="3721552"/>
            <a:ext cx="3059543" cy="25690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9950" y="3716770"/>
            <a:ext cx="3130050" cy="2576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233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583" y="2903256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a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pulvinar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3423" y="2903257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a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pulvinar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841A7B89-A225-1444-AA1A-6C1BE79C3F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88655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A09CB54E-B3AE-A74F-9A4D-570A3356717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15966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50BB35-320C-554C-AA65-8646FACC63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0583" y="5142735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a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pulvinar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33423" y="5142734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a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pulvinar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CA0CBBC-27ED-9B4C-9444-AB036273A49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488655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28777299-ED20-1746-AE29-B8326A3BEBA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15966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5091408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6609531-AC06-2842-B4AA-4F216BCC4B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2" y="1706882"/>
            <a:ext cx="5339644" cy="4762724"/>
          </a:xfrm>
          <a:prstGeom prst="rect">
            <a:avLst/>
          </a:prstGeom>
        </p:spPr>
        <p:txBody>
          <a:bodyPr lIns="0" tIns="0" rIns="0" bIns="0"/>
          <a:lstStyle>
            <a:lvl1pPr marL="243829" indent="-243829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rgbClr val="DD8A03"/>
              </a:buClr>
              <a:buFont typeface="+mj-lt"/>
              <a:buAutoNum type="arabicPeriod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3956E99-7FAE-6247-A8A8-7B6CEED1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1973"/>
            <a:ext cx="4063144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D80C15CC-D1A5-E746-9D37-3B019F3658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1155684"/>
            <a:ext cx="5339644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presentation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16F886-4395-A04C-877F-E8CBA6AAEF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835651" cy="6858000"/>
          </a:xfrm>
          <a:prstGeom prst="rect">
            <a:avLst/>
          </a:prstGeom>
          <a:solidFill>
            <a:srgbClr val="DCDDE4"/>
          </a:solidFill>
        </p:spPr>
        <p:txBody>
          <a:bodyPr lIns="0" tIns="1371600" rIns="0" bIns="0" anchor="t"/>
          <a:lstStyle>
            <a:lvl1pPr marL="0" indent="0" algn="ctr">
              <a:buNone/>
              <a:defRPr sz="13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(On Intelsat Windows machines, </a:t>
            </a:r>
            <a:br>
              <a:rPr lang="en-US" dirty="0"/>
            </a:br>
            <a:r>
              <a:rPr lang="en-US" dirty="0"/>
              <a:t>browse the gallery from your default ‘Pictures’ folder.)</a:t>
            </a:r>
            <a:br>
              <a:rPr lang="en-US" dirty="0"/>
            </a:br>
            <a:r>
              <a:rPr lang="en-US" dirty="0"/>
              <a:t>Place picture using this button:</a:t>
            </a:r>
          </a:p>
        </p:txBody>
      </p:sp>
    </p:spTree>
    <p:extLst>
      <p:ext uri="{BB962C8B-B14F-4D97-AF65-F5344CB8AC3E}">
        <p14:creationId xmlns:p14="http://schemas.microsoft.com/office/powerpoint/2010/main" val="36189279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43BC8E10-567B-1545-8AA2-578972CC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580315"/>
            <a:ext cx="9388560" cy="5254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3AEFD31F-5921-4146-87B1-1BC355832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438DF68-5586-E540-9573-A15419DF21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6" y="1706882"/>
            <a:ext cx="10665060" cy="4762724"/>
          </a:xfrm>
          <a:prstGeom prst="rect">
            <a:avLst/>
          </a:prstGeom>
        </p:spPr>
        <p:txBody>
          <a:bodyPr wrap="square"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8CF7E260-2B2C-1541-B2C8-75902D5893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584" y="208003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3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ALL CAPS INTRO (OPTIONAL)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6F8CD-86C8-9042-B155-AAD4D89F3D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022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0DD645A-86D6-064E-A78E-D11BB3F240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8" y="1706882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315B136-0E07-1A4B-9DA6-10AED5B0E2B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93554" y="1706882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64822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710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87654" y="1632174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6753" y="1687470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9DEEEB-0126-2848-882E-7B31DFCD83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87654" y="2341858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E71310-4C1B-394E-914F-75C20BD9F4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87654" y="3057606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35ABD82-BD35-2E46-809A-51C24CFA5C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87654" y="3767290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5BB7955-C4AE-514F-8BB5-4E81C0F380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87654" y="4483040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885730C-9A77-FA40-8EB6-80ADDB039BF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87654" y="5192724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257799-2944-AC45-95F3-0FE25B52936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87654" y="5853882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7821575C-05EB-894A-B58D-8D10C84C7A86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70467" y="1606553"/>
            <a:ext cx="5077884" cy="48111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your image or chart using the buttons below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425AB46E-8557-264D-BE53-A239E6CBE66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06753" y="2400587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09DD8B4B-3722-DE47-B0A8-50FF31CB693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106753" y="3125206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F01E9FC-03FC-1441-B3F8-C123BDBB611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106753" y="3838323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8CAF677-BBCE-3143-AB16-1D5867C5D85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106753" y="4476677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704F581-1488-D641-B7A8-C892DE60298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106753" y="5201296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EDEAE85-0756-2643-80A1-18C063B2945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106753" y="5914413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</a:t>
            </a:r>
          </a:p>
        </p:txBody>
      </p:sp>
    </p:spTree>
    <p:extLst>
      <p:ext uri="{BB962C8B-B14F-4D97-AF65-F5344CB8AC3E}">
        <p14:creationId xmlns:p14="http://schemas.microsoft.com/office/powerpoint/2010/main" val="27819305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269FE-B59C-784D-9992-3DB89AA0C33B}"/>
              </a:ext>
            </a:extLst>
          </p:cNvPr>
          <p:cNvSpPr/>
          <p:nvPr userDrawn="1"/>
        </p:nvSpPr>
        <p:spPr>
          <a:xfrm>
            <a:off x="2348573" y="1607405"/>
            <a:ext cx="9072848" cy="1201785"/>
          </a:xfrm>
          <a:prstGeom prst="rect">
            <a:avLst/>
          </a:prstGeom>
          <a:solidFill>
            <a:srgbClr val="DD8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highlight>
                <a:srgbClr val="DD8A03"/>
              </a:highligh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17570" y="1632175"/>
            <a:ext cx="8844874" cy="11396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5964" y="1873387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DEFEF0-6F82-7943-9F8F-A9EBE19B955F}"/>
              </a:ext>
            </a:extLst>
          </p:cNvPr>
          <p:cNvSpPr/>
          <p:nvPr userDrawn="1"/>
        </p:nvSpPr>
        <p:spPr>
          <a:xfrm>
            <a:off x="2348573" y="2795182"/>
            <a:ext cx="9072848" cy="1201785"/>
          </a:xfrm>
          <a:prstGeom prst="rect">
            <a:avLst/>
          </a:prstGeom>
          <a:solidFill>
            <a:srgbClr val="69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EB4AB2D-5EA6-0649-BC8F-2CAF30EA9B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7570" y="2819951"/>
            <a:ext cx="8844874" cy="1152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5A18B2-DC19-8A41-BE4B-1786D2B63DD5}"/>
              </a:ext>
            </a:extLst>
          </p:cNvPr>
          <p:cNvSpPr/>
          <p:nvPr userDrawn="1"/>
        </p:nvSpPr>
        <p:spPr>
          <a:xfrm>
            <a:off x="2348573" y="3995529"/>
            <a:ext cx="9072848" cy="1201785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411425A-9F91-F346-8594-8A21457DF5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17570" y="3995529"/>
            <a:ext cx="8844874" cy="11940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196D94-1E89-924B-BA58-790B51B11C77}"/>
              </a:ext>
            </a:extLst>
          </p:cNvPr>
          <p:cNvSpPr/>
          <p:nvPr userDrawn="1"/>
        </p:nvSpPr>
        <p:spPr>
          <a:xfrm>
            <a:off x="2348573" y="5189590"/>
            <a:ext cx="9072848" cy="1201785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BA0822A-1D7B-FC4D-9A18-40B3272ADC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7570" y="5214359"/>
            <a:ext cx="8844874" cy="116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653D0EBF-933D-9742-BC65-239244272F0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64088" y="3114359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D5DC39A-7348-F549-BCD6-4CDD4A2196F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64088" y="4319704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5EF57BE-1F4C-7A43-91A0-FBF8C571956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64088" y="5507238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38695484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583" y="2903256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a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pulvinar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3423" y="2903257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a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pulvinar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841A7B89-A225-1444-AA1A-6C1BE79C3F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88655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A09CB54E-B3AE-A74F-9A4D-570A3356717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15966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50BB35-320C-554C-AA65-8646FACC63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0583" y="5142735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a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pulvinar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33423" y="5142734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a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pulvinar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CA0CBBC-27ED-9B4C-9444-AB036273A49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488655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28777299-ED20-1746-AE29-B8326A3BEBA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15966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7372345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4BD92C-3C30-AA44-A80C-887582BBBA98}"/>
              </a:ext>
            </a:extLst>
          </p:cNvPr>
          <p:cNvSpPr/>
          <p:nvPr userDrawn="1"/>
        </p:nvSpPr>
        <p:spPr>
          <a:xfrm>
            <a:off x="770583" y="3550751"/>
            <a:ext cx="3529584" cy="2983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FAED3B-B634-B34A-A903-ECF567E68D4C}"/>
              </a:ext>
            </a:extLst>
          </p:cNvPr>
          <p:cNvSpPr/>
          <p:nvPr userDrawn="1"/>
        </p:nvSpPr>
        <p:spPr>
          <a:xfrm>
            <a:off x="4301662" y="3550751"/>
            <a:ext cx="3529584" cy="2983400"/>
          </a:xfrm>
          <a:prstGeom prst="rect">
            <a:avLst/>
          </a:prstGeom>
          <a:solidFill>
            <a:srgbClr val="00A7B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3181A-D6BE-9A44-983A-3F9252F5A8E3}"/>
              </a:ext>
            </a:extLst>
          </p:cNvPr>
          <p:cNvSpPr/>
          <p:nvPr userDrawn="1"/>
        </p:nvSpPr>
        <p:spPr>
          <a:xfrm>
            <a:off x="7829567" y="3550751"/>
            <a:ext cx="3529584" cy="2983400"/>
          </a:xfrm>
          <a:prstGeom prst="rect">
            <a:avLst/>
          </a:prstGeom>
          <a:solidFill>
            <a:srgbClr val="78BE2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BB67E7-B514-B740-8ADA-E3C16C90E4D6}"/>
              </a:ext>
            </a:extLst>
          </p:cNvPr>
          <p:cNvSpPr/>
          <p:nvPr userDrawn="1"/>
        </p:nvSpPr>
        <p:spPr>
          <a:xfrm>
            <a:off x="770583" y="1641438"/>
            <a:ext cx="3529584" cy="1911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7B6547-B85E-374F-8F08-A66F5DB539AB}"/>
              </a:ext>
            </a:extLst>
          </p:cNvPr>
          <p:cNvSpPr/>
          <p:nvPr userDrawn="1"/>
        </p:nvSpPr>
        <p:spPr>
          <a:xfrm>
            <a:off x="4301662" y="1641438"/>
            <a:ext cx="3529584" cy="1911096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2A7B58-67FC-F347-BC53-9ADFC03C9F61}"/>
              </a:ext>
            </a:extLst>
          </p:cNvPr>
          <p:cNvSpPr/>
          <p:nvPr userDrawn="1"/>
        </p:nvSpPr>
        <p:spPr>
          <a:xfrm>
            <a:off x="7829522" y="1641438"/>
            <a:ext cx="3529584" cy="1911096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39FBA5-F13E-3144-8AA0-BF5797A718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0366" y="1873250"/>
            <a:ext cx="3059543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FB3AA5B-7DFE-A748-A821-8C3C76EECC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9951" y="1873250"/>
            <a:ext cx="3130050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012C0BA-AC9E-1942-A258-5A3DC3A463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19534" y="1873250"/>
            <a:ext cx="3212099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19534" y="3695430"/>
            <a:ext cx="3212100" cy="26075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0366" y="3721552"/>
            <a:ext cx="3059543" cy="25690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9950" y="3716770"/>
            <a:ext cx="3130050" cy="2576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847157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269FE-B59C-784D-9992-3DB89AA0C33B}"/>
              </a:ext>
            </a:extLst>
          </p:cNvPr>
          <p:cNvSpPr/>
          <p:nvPr userDrawn="1"/>
        </p:nvSpPr>
        <p:spPr>
          <a:xfrm>
            <a:off x="2348573" y="1607405"/>
            <a:ext cx="9072848" cy="1201785"/>
          </a:xfrm>
          <a:prstGeom prst="rect">
            <a:avLst/>
          </a:prstGeom>
          <a:solidFill>
            <a:srgbClr val="DD8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highlight>
                <a:srgbClr val="DD8A03"/>
              </a:highligh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17570" y="1632175"/>
            <a:ext cx="8844874" cy="11396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5964" y="1873387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DEFEF0-6F82-7943-9F8F-A9EBE19B955F}"/>
              </a:ext>
            </a:extLst>
          </p:cNvPr>
          <p:cNvSpPr/>
          <p:nvPr userDrawn="1"/>
        </p:nvSpPr>
        <p:spPr>
          <a:xfrm>
            <a:off x="2348573" y="2795182"/>
            <a:ext cx="9072848" cy="1201785"/>
          </a:xfrm>
          <a:prstGeom prst="rect">
            <a:avLst/>
          </a:prstGeom>
          <a:solidFill>
            <a:srgbClr val="69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EB4AB2D-5EA6-0649-BC8F-2CAF30EA9B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7570" y="2819951"/>
            <a:ext cx="8844874" cy="1152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5A18B2-DC19-8A41-BE4B-1786D2B63DD5}"/>
              </a:ext>
            </a:extLst>
          </p:cNvPr>
          <p:cNvSpPr/>
          <p:nvPr userDrawn="1"/>
        </p:nvSpPr>
        <p:spPr>
          <a:xfrm>
            <a:off x="2348573" y="3995529"/>
            <a:ext cx="9072848" cy="1201785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411425A-9F91-F346-8594-8A21457DF5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17570" y="3995529"/>
            <a:ext cx="8844874" cy="11940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196D94-1E89-924B-BA58-790B51B11C77}"/>
              </a:ext>
            </a:extLst>
          </p:cNvPr>
          <p:cNvSpPr/>
          <p:nvPr userDrawn="1"/>
        </p:nvSpPr>
        <p:spPr>
          <a:xfrm>
            <a:off x="2348573" y="5189590"/>
            <a:ext cx="9072848" cy="1201785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BA0822A-1D7B-FC4D-9A18-40B3272ADC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7570" y="5214359"/>
            <a:ext cx="8844874" cy="116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653D0EBF-933D-9742-BC65-239244272F0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64088" y="3114359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D5DC39A-7348-F549-BCD6-4CDD4A2196F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64088" y="4319704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5EF57BE-1F4C-7A43-91A0-FBF8C571956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64088" y="5507238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35242792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t Shape - Square">
            <a:extLst>
              <a:ext uri="{FF2B5EF4-FFF2-40B4-BE49-F238E27FC236}">
                <a16:creationId xmlns:a16="http://schemas.microsoft.com/office/drawing/2014/main" id="{DDB1588B-46A8-498E-B5E1-3B8399C940C3}"/>
              </a:ext>
            </a:extLst>
          </p:cNvPr>
          <p:cNvSpPr/>
          <p:nvPr userDrawn="1"/>
        </p:nvSpPr>
        <p:spPr>
          <a:xfrm>
            <a:off x="2350159" y="1148479"/>
            <a:ext cx="4561042" cy="4561042"/>
          </a:xfrm>
          <a:prstGeom prst="rect">
            <a:avLst/>
          </a:prstGeom>
          <a:noFill/>
          <a:ln w="927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Attribution">
            <a:extLst>
              <a:ext uri="{FF2B5EF4-FFF2-40B4-BE49-F238E27FC236}">
                <a16:creationId xmlns:a16="http://schemas.microsoft.com/office/drawing/2014/main" id="{371C6EAA-B630-4A43-A44D-345FE3683F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0" y="4714963"/>
            <a:ext cx="3695700" cy="670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Clr>
                <a:schemeClr val="tx2"/>
              </a:buClr>
              <a:buFontTx/>
              <a:buNone/>
              <a:defRPr sz="20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8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62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75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412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6000" indent="0">
              <a:buNone/>
              <a:defRPr/>
            </a:lvl6pPr>
          </a:lstStyle>
          <a:p>
            <a:r>
              <a:rPr lang="en-US" dirty="0"/>
              <a:t>Quote Author</a:t>
            </a:r>
          </a:p>
        </p:txBody>
      </p:sp>
      <p:sp>
        <p:nvSpPr>
          <p:cNvPr id="9" name="Quotation Mark 2">
            <a:extLst>
              <a:ext uri="{FF2B5EF4-FFF2-40B4-BE49-F238E27FC236}">
                <a16:creationId xmlns:a16="http://schemas.microsoft.com/office/drawing/2014/main" id="{FD868118-4255-441B-904F-7639E0D1FB8D}"/>
              </a:ext>
            </a:extLst>
          </p:cNvPr>
          <p:cNvSpPr txBox="1"/>
          <p:nvPr userDrawn="1"/>
        </p:nvSpPr>
        <p:spPr>
          <a:xfrm>
            <a:off x="6058125" y="3362915"/>
            <a:ext cx="29796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F4B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1" name="Quote">
            <a:extLst>
              <a:ext uri="{FF2B5EF4-FFF2-40B4-BE49-F238E27FC236}">
                <a16:creationId xmlns:a16="http://schemas.microsoft.com/office/drawing/2014/main" id="{9A9EC49D-3761-F94C-92E1-46A59F31AE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5949" y="1711493"/>
            <a:ext cx="3469463" cy="343501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Clr>
                <a:schemeClr val="tx2"/>
              </a:buClr>
              <a:buFontTx/>
              <a:buNone/>
              <a:defRPr sz="32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defRPr>
            </a:lvl1pPr>
            <a:lvl2pPr marL="230188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62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75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412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6000" indent="0">
              <a:buNone/>
              <a:defRPr/>
            </a:lvl6pPr>
          </a:lstStyle>
          <a:p>
            <a:r>
              <a:rPr lang="en-US" dirty="0"/>
              <a:t>Quote text </a:t>
            </a:r>
            <a:br>
              <a:rPr lang="en-US" dirty="0"/>
            </a:br>
            <a:r>
              <a:rPr lang="en-US" dirty="0"/>
              <a:t>goes here. Adjust font size accordingly, but do not overlap grey box.</a:t>
            </a:r>
          </a:p>
        </p:txBody>
      </p:sp>
      <p:sp>
        <p:nvSpPr>
          <p:cNvPr id="8" name="Quotation Mark 1">
            <a:extLst>
              <a:ext uri="{FF2B5EF4-FFF2-40B4-BE49-F238E27FC236}">
                <a16:creationId xmlns:a16="http://schemas.microsoft.com/office/drawing/2014/main" id="{5DFE5D3E-9EE9-4595-B782-66EBCA294F90}"/>
              </a:ext>
            </a:extLst>
          </p:cNvPr>
          <p:cNvSpPr txBox="1"/>
          <p:nvPr userDrawn="1"/>
        </p:nvSpPr>
        <p:spPr>
          <a:xfrm>
            <a:off x="533594" y="-515047"/>
            <a:ext cx="29796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F4B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408241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1772076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BD8D60-15A2-334E-AF05-6D4F7B7C6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3" y="3915265"/>
            <a:ext cx="8913217" cy="158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74F93-F805-364C-B2BE-24EE657BA2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508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04F3-40F2-EF43-95C0-014F6823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2" y="3294513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20D1788-8D9F-7847-B6DC-D804A7887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2" y="3581728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CA34FCF-59F0-6148-BBCC-8729990A8A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447" y="355426"/>
            <a:ext cx="1456182" cy="4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471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90E4E68-6053-CD44-AE8A-CE0C534E63F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1D49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(On Intelsat Windows machines, browse the gallery from your default ‘Pictures’ folder.) </a:t>
            </a:r>
            <a:br>
              <a:rPr lang="en-US" dirty="0"/>
            </a:br>
            <a:r>
              <a:rPr lang="en-US" dirty="0"/>
              <a:t>From ‘Intelsat Images’ place a TITLE COVER picture with the button below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97AACBE-B9CF-7943-8D1E-EA653F8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91" y="597942"/>
            <a:ext cx="10515600" cy="132503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F83699-4955-5049-94C7-EA3EECBBC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2" y="2040478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5985F01-B692-EF4D-A2CA-984244A17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2" y="2327693"/>
            <a:ext cx="2241551" cy="239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041022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0DD645A-86D6-064E-A78E-D11BB3F240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8" y="1706882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315B136-0E07-1A4B-9DA6-10AED5B0E2B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93554" y="1706882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561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Text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43BC8E10-567B-1545-8AA2-578972CC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580315"/>
            <a:ext cx="9388560" cy="5254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3AEFD31F-5921-4146-87B1-1BC355832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438DF68-5586-E540-9573-A15419DF21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6" y="1706882"/>
            <a:ext cx="10665060" cy="4762724"/>
          </a:xfrm>
          <a:prstGeom prst="rect">
            <a:avLst/>
          </a:prstGeom>
        </p:spPr>
        <p:txBody>
          <a:bodyPr wrap="square" lIns="0" tIns="0" rIns="0" bIns="0"/>
          <a:lstStyle>
            <a:lvl1pPr marL="487656" indent="-243829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8CF7E260-2B2C-1541-B2C8-75902D5893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584" y="208003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3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ALL CAPS INTRO (OPTIONAL)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6F8CD-86C8-9042-B155-AAD4D89F3D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861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192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p">
            <a:extLst>
              <a:ext uri="{FF2B5EF4-FFF2-40B4-BE49-F238E27FC236}">
                <a16:creationId xmlns:a16="http://schemas.microsoft.com/office/drawing/2014/main" id="{29007C8A-2CE3-4516-B11B-BE2D466CC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1" y="1028700"/>
            <a:ext cx="11474028" cy="5829299"/>
          </a:xfrm>
          <a:prstGeom prst="rect">
            <a:avLst/>
          </a:prstGeom>
        </p:spPr>
      </p:pic>
      <p:sp>
        <p:nvSpPr>
          <p:cNvPr id="13" name="Footnote">
            <a:extLst>
              <a:ext uri="{FF2B5EF4-FFF2-40B4-BE49-F238E27FC236}">
                <a16:creationId xmlns:a16="http://schemas.microsoft.com/office/drawing/2014/main" id="{31B92978-F7B9-429D-B227-865CBA3F03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or footnote here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389CD84E-7164-4FAF-9E21-DE6BF888E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grpSp>
        <p:nvGrpSpPr>
          <p:cNvPr id="10" name="Title Color Blocks">
            <a:extLst>
              <a:ext uri="{FF2B5EF4-FFF2-40B4-BE49-F238E27FC236}">
                <a16:creationId xmlns:a16="http://schemas.microsoft.com/office/drawing/2014/main" id="{C34BAA07-C6D4-4867-BCE3-6552F058B0A3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6FACDC-200D-4E6E-8CD3-C5E9CF1082CA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2D5169-7193-4E12-8FEE-641FF06897C6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48016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FF795F-2F5E-6441-9E90-CC82B3C47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403" r="3947" b="27569"/>
          <a:stretch/>
        </p:blipFill>
        <p:spPr>
          <a:xfrm>
            <a:off x="3266213" y="3915265"/>
            <a:ext cx="8913217" cy="158370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D3578AB-55C3-9540-B909-A9A6C71D5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361" y="1321808"/>
            <a:ext cx="9388560" cy="144855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Sample breaker </a:t>
            </a:r>
            <a:br>
              <a:rPr lang="en-US" dirty="0"/>
            </a:br>
            <a:r>
              <a:rPr lang="en-US" dirty="0"/>
              <a:t>that is longer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270BFF9-FB9B-5343-B564-916A4F64F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397" y="2848943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100" b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Optional supporting text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6CF8DE2D-A532-9D46-B79A-B6419A3AF0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8397" y="914400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4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INTRO TITLING OPTIONAL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10E6B-C883-9947-82DB-644E638302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" y="1058021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48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6609531-AC06-2842-B4AA-4F216BCC4B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2" y="1706882"/>
            <a:ext cx="5339644" cy="4762724"/>
          </a:xfrm>
          <a:prstGeom prst="rect">
            <a:avLst/>
          </a:prstGeom>
        </p:spPr>
        <p:txBody>
          <a:bodyPr lIns="0" tIns="0" rIns="0" bIns="0"/>
          <a:lstStyle>
            <a:lvl1pPr marL="243829" indent="-243829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rgbClr val="DD8A03"/>
              </a:buClr>
              <a:buFont typeface="+mj-lt"/>
              <a:buAutoNum type="arabicPeriod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84" indent="-21944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7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43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522" indent="-17068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3956E99-7FAE-6247-A8A8-7B6CEED1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1973"/>
            <a:ext cx="4063144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D80C15CC-D1A5-E746-9D37-3B019F3658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1155684"/>
            <a:ext cx="5339644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presentation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16F886-4395-A04C-877F-E8CBA6AAEF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835651" cy="6858000"/>
          </a:xfrm>
          <a:prstGeom prst="rect">
            <a:avLst/>
          </a:prstGeom>
          <a:solidFill>
            <a:srgbClr val="DCDDE4"/>
          </a:solidFill>
        </p:spPr>
        <p:txBody>
          <a:bodyPr lIns="0" tIns="1371600" rIns="0" bIns="0" anchor="t"/>
          <a:lstStyle>
            <a:lvl1pPr marL="0" indent="0" algn="ctr">
              <a:buNone/>
              <a:defRPr sz="13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(On Intelsat Windows machines, </a:t>
            </a:r>
            <a:br>
              <a:rPr lang="en-US"/>
            </a:br>
            <a:r>
              <a:rPr lang="en-US"/>
              <a:t>browse the gallery from your default ‘Pictures’ folder.)</a:t>
            </a:r>
            <a:br>
              <a:rPr lang="en-US"/>
            </a:br>
            <a:r>
              <a:rPr lang="en-US"/>
              <a:t>Place picture using this button:</a:t>
            </a:r>
          </a:p>
        </p:txBody>
      </p:sp>
    </p:spTree>
    <p:extLst>
      <p:ext uri="{BB962C8B-B14F-4D97-AF65-F5344CB8AC3E}">
        <p14:creationId xmlns:p14="http://schemas.microsoft.com/office/powerpoint/2010/main" val="21015508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87654" y="1632174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6753" y="1687470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9DEEEB-0126-2848-882E-7B31DFCD83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87654" y="2341858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E71310-4C1B-394E-914F-75C20BD9F4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87654" y="3057606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35ABD82-BD35-2E46-809A-51C24CFA5C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87654" y="3767290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5BB7955-C4AE-514F-8BB5-4E81C0F380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87654" y="4483040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885730C-9A77-FA40-8EB6-80ADDB039BF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87654" y="5192724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257799-2944-AC45-95F3-0FE25B52936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87654" y="5853882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7821575C-05EB-894A-B58D-8D10C84C7A86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70467" y="1606553"/>
            <a:ext cx="5077884" cy="48111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your image or chart using the buttons below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425AB46E-8557-264D-BE53-A239E6CBE66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06753" y="2400587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09DD8B4B-3722-DE47-B0A8-50FF31CB693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106753" y="3125206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F01E9FC-03FC-1441-B3F8-C123BDBB611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106753" y="3838323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8CAF677-BBCE-3143-AB16-1D5867C5D85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106753" y="4476677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704F581-1488-D641-B7A8-C892DE60298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106753" y="5201296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EDEAE85-0756-2643-80A1-18C063B2945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106753" y="5914413"/>
            <a:ext cx="689428" cy="4686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</p:spTree>
    <p:extLst>
      <p:ext uri="{BB962C8B-B14F-4D97-AF65-F5344CB8AC3E}">
        <p14:creationId xmlns:p14="http://schemas.microsoft.com/office/powerpoint/2010/main" val="112385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583" y="2903256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a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pulvinar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3423" y="2903257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a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pulvinar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841A7B89-A225-1444-AA1A-6C1BE79C3F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88655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A09CB54E-B3AE-A74F-9A4D-570A3356717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15966" y="1838184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50BB35-320C-554C-AA65-8646FACC63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0583" y="5142735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a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pulvinar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33423" y="5142734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a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pulvinar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CA0CBBC-27ED-9B4C-9444-AB036273A49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488655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28777299-ED20-1746-AE29-B8326A3BEBA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15966" y="4077661"/>
            <a:ext cx="1082229" cy="70409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19530676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ots">
            <a:extLst>
              <a:ext uri="{FF2B5EF4-FFF2-40B4-BE49-F238E27FC236}">
                <a16:creationId xmlns:a16="http://schemas.microsoft.com/office/drawing/2014/main" id="{C91343BE-484B-42CD-B8AA-6ACEB2F00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11" name="Footnote">
            <a:extLst>
              <a:ext uri="{FF2B5EF4-FFF2-40B4-BE49-F238E27FC236}">
                <a16:creationId xmlns:a16="http://schemas.microsoft.com/office/drawing/2014/main" id="{3B5AE040-B7BF-441C-9971-EFD2FA6EED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5F45051-95D6-4FE4-9189-2A4F25BD950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325873" y="1709738"/>
            <a:ext cx="5257800" cy="446246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1A396E"/>
              </a:buClr>
              <a:buFont typeface="Wingdings" panose="05000000000000000000" pitchFamily="2" charset="2"/>
              <a:buChar char="§"/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-225425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6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163513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73038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2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155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1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443506D2-23C3-B54B-84C0-AE3C67211C7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" y="1709738"/>
            <a:ext cx="5257800" cy="446246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1A396E"/>
              </a:buClr>
              <a:buFont typeface="Wingdings" panose="05000000000000000000" pitchFamily="2" charset="2"/>
              <a:buChar char="§"/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-225425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6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163513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73038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2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155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1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ECB6966E-D9DE-D549-A4D4-4BC31D08EA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145381"/>
            <a:ext cx="11239501" cy="340399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0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Subtitle or key takeaway for this slide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FA2CF59-DF7B-4AB1-9E3A-5B0A1488C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grpSp>
        <p:nvGrpSpPr>
          <p:cNvPr id="15" name="Title Color Blocks">
            <a:extLst>
              <a:ext uri="{FF2B5EF4-FFF2-40B4-BE49-F238E27FC236}">
                <a16:creationId xmlns:a16="http://schemas.microsoft.com/office/drawing/2014/main" id="{1A295238-5DF9-4CA8-9293-A9D62B48B276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74CB12-D40A-43FD-804E-E71EEAB67098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33ED5F-6ACA-4CDA-AF37-0184609B48E1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605875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6609531-AC06-2842-B4AA-4F216BCC4B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3" y="1706883"/>
            <a:ext cx="5339644" cy="4762724"/>
          </a:xfrm>
          <a:prstGeom prst="rect">
            <a:avLst/>
          </a:prstGeom>
        </p:spPr>
        <p:txBody>
          <a:bodyPr lIns="0" tIns="0" rIns="0" bIns="0"/>
          <a:lstStyle>
            <a:lvl1pPr marL="243823" indent="-243823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rgbClr val="DD8A03"/>
              </a:buClr>
              <a:buFont typeface="+mj-lt"/>
              <a:buAutoNum type="arabicPeriod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3956E99-7FAE-6247-A8A8-7B6CEED1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1973"/>
            <a:ext cx="4063144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D80C15CC-D1A5-E746-9D37-3B019F3658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1155684"/>
            <a:ext cx="5339644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presentation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16F886-4395-A04C-877F-E8CBA6AAEF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835651" cy="6858000"/>
          </a:xfrm>
          <a:prstGeom prst="rect">
            <a:avLst/>
          </a:prstGeom>
          <a:solidFill>
            <a:srgbClr val="DCDDE4"/>
          </a:solidFill>
        </p:spPr>
        <p:txBody>
          <a:bodyPr lIns="0" tIns="1371600" rIns="0" bIns="0" anchor="t"/>
          <a:lstStyle>
            <a:lvl1pPr marL="0" indent="0" algn="ctr">
              <a:buNone/>
              <a:defRPr sz="13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(On Intelsat Windows machines, </a:t>
            </a:r>
            <a:br>
              <a:rPr lang="en-US"/>
            </a:br>
            <a:r>
              <a:rPr lang="en-US"/>
              <a:t>browse the gallery from your default ‘Pictures’ folder.)</a:t>
            </a:r>
            <a:br>
              <a:rPr lang="en-US"/>
            </a:br>
            <a:r>
              <a:rPr lang="en-US"/>
              <a:t>Place picture using this button:</a:t>
            </a:r>
          </a:p>
        </p:txBody>
      </p:sp>
    </p:spTree>
    <p:extLst>
      <p:ext uri="{BB962C8B-B14F-4D97-AF65-F5344CB8AC3E}">
        <p14:creationId xmlns:p14="http://schemas.microsoft.com/office/powerpoint/2010/main" val="7436509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43BC8E10-567B-1545-8AA2-578972CC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580315"/>
            <a:ext cx="9388560" cy="5254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3AEFD31F-5921-4146-87B1-1BC355832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438DF68-5586-E540-9573-A15419DF21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7" y="1706883"/>
            <a:ext cx="10665060" cy="4762724"/>
          </a:xfrm>
          <a:prstGeom prst="rect">
            <a:avLst/>
          </a:prstGeom>
        </p:spPr>
        <p:txBody>
          <a:bodyPr wrap="square" lIns="0" tIns="0" rIns="0" bIns="0"/>
          <a:lstStyle>
            <a:lvl1pPr marL="487644" indent="-243823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8CF7E260-2B2C-1541-B2C8-75902D5893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585" y="208004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3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ALL CAPS INTRO (OPTIONAL)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6F8CD-86C8-9042-B155-AAD4D89F3D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928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0DD645A-86D6-064E-A78E-D11BB3F240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9" y="1706883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44" indent="-243823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315B136-0E07-1A4B-9DA6-10AED5B0E2B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93556" y="1706883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44" indent="-243823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64915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907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87655" y="1632176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6754" y="1687470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9DEEEB-0126-2848-882E-7B31DFCD83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87655" y="2341860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E71310-4C1B-394E-914F-75C20BD9F4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87655" y="3057608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35ABD82-BD35-2E46-809A-51C24CFA5C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87655" y="3767292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5BB7955-C4AE-514F-8BB5-4E81C0F380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87655" y="4483041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885730C-9A77-FA40-8EB6-80ADDB039BF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87655" y="5192725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257799-2944-AC45-95F3-0FE25B52936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87655" y="5853884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7821575C-05EB-894A-B58D-8D10C84C7A86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70467" y="1606554"/>
            <a:ext cx="5077884" cy="48111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your image or chart using the buttons below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425AB46E-8557-264D-BE53-A239E6CBE66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06754" y="2400587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09DD8B4B-3722-DE47-B0A8-50FF31CB693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106754" y="3125206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F01E9FC-03FC-1441-B3F8-C123BDBB611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106754" y="3838323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8CAF677-BBCE-3143-AB16-1D5867C5D85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106754" y="4476678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704F581-1488-D641-B7A8-C892DE60298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106754" y="5201297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EDEAE85-0756-2643-80A1-18C063B2945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106754" y="5914414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</p:spTree>
    <p:extLst>
      <p:ext uri="{BB962C8B-B14F-4D97-AF65-F5344CB8AC3E}">
        <p14:creationId xmlns:p14="http://schemas.microsoft.com/office/powerpoint/2010/main" val="22648082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269FE-B59C-784D-9992-3DB89AA0C33B}"/>
              </a:ext>
            </a:extLst>
          </p:cNvPr>
          <p:cNvSpPr/>
          <p:nvPr userDrawn="1"/>
        </p:nvSpPr>
        <p:spPr>
          <a:xfrm>
            <a:off x="2348573" y="1607406"/>
            <a:ext cx="9072848" cy="1201785"/>
          </a:xfrm>
          <a:prstGeom prst="rect">
            <a:avLst/>
          </a:prstGeom>
          <a:solidFill>
            <a:srgbClr val="DD8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highlight>
                <a:srgbClr val="DD8A03"/>
              </a:highligh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17569" y="1632176"/>
            <a:ext cx="8844875" cy="11396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5965" y="1873387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DEFEF0-6F82-7943-9F8F-A9EBE19B955F}"/>
              </a:ext>
            </a:extLst>
          </p:cNvPr>
          <p:cNvSpPr/>
          <p:nvPr userDrawn="1"/>
        </p:nvSpPr>
        <p:spPr>
          <a:xfrm>
            <a:off x="2348573" y="2795184"/>
            <a:ext cx="9072848" cy="1201785"/>
          </a:xfrm>
          <a:prstGeom prst="rect">
            <a:avLst/>
          </a:prstGeom>
          <a:solidFill>
            <a:srgbClr val="69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EB4AB2D-5EA6-0649-BC8F-2CAF30EA9B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7569" y="2819953"/>
            <a:ext cx="8844875" cy="1152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5A18B2-DC19-8A41-BE4B-1786D2B63DD5}"/>
              </a:ext>
            </a:extLst>
          </p:cNvPr>
          <p:cNvSpPr/>
          <p:nvPr userDrawn="1"/>
        </p:nvSpPr>
        <p:spPr>
          <a:xfrm>
            <a:off x="2348573" y="3995530"/>
            <a:ext cx="9072848" cy="1201785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411425A-9F91-F346-8594-8A21457DF5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17569" y="3995530"/>
            <a:ext cx="8844875" cy="11940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196D94-1E89-924B-BA58-790B51B11C77}"/>
              </a:ext>
            </a:extLst>
          </p:cNvPr>
          <p:cNvSpPr/>
          <p:nvPr userDrawn="1"/>
        </p:nvSpPr>
        <p:spPr>
          <a:xfrm>
            <a:off x="2348573" y="5189592"/>
            <a:ext cx="9072848" cy="1201785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BA0822A-1D7B-FC4D-9A18-40B3272ADC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7569" y="5214360"/>
            <a:ext cx="8844875" cy="116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653D0EBF-933D-9742-BC65-239244272F0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64089" y="3114359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D5DC39A-7348-F549-BCD6-4CDD4A2196F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64089" y="4319705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5EF57BE-1F4C-7A43-91A0-FBF8C571956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64089" y="5507239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25140712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584" y="2903256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3423" y="2903258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841A7B89-A225-1444-AA1A-6C1BE79C3F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88656" y="1838184"/>
            <a:ext cx="1082229" cy="70409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A09CB54E-B3AE-A74F-9A4D-570A3356717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15967" y="1838184"/>
            <a:ext cx="1082229" cy="70409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50BB35-320C-554C-AA65-8646FACC63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0584" y="5142736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33423" y="5142735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CA0CBBC-27ED-9B4C-9444-AB036273A49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488656" y="4077661"/>
            <a:ext cx="1082229" cy="70409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28777299-ED20-1746-AE29-B8326A3BEBA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15967" y="4077661"/>
            <a:ext cx="1082229" cy="70409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29835880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4BD92C-3C30-AA44-A80C-887582BBBA98}"/>
              </a:ext>
            </a:extLst>
          </p:cNvPr>
          <p:cNvSpPr/>
          <p:nvPr userDrawn="1"/>
        </p:nvSpPr>
        <p:spPr>
          <a:xfrm>
            <a:off x="770583" y="3550751"/>
            <a:ext cx="3529584" cy="2983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FAED3B-B634-B34A-A903-ECF567E68D4C}"/>
              </a:ext>
            </a:extLst>
          </p:cNvPr>
          <p:cNvSpPr/>
          <p:nvPr userDrawn="1"/>
        </p:nvSpPr>
        <p:spPr>
          <a:xfrm>
            <a:off x="4301663" y="3550751"/>
            <a:ext cx="3529584" cy="2983400"/>
          </a:xfrm>
          <a:prstGeom prst="rect">
            <a:avLst/>
          </a:prstGeom>
          <a:solidFill>
            <a:srgbClr val="00A7B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3181A-D6BE-9A44-983A-3F9252F5A8E3}"/>
              </a:ext>
            </a:extLst>
          </p:cNvPr>
          <p:cNvSpPr/>
          <p:nvPr userDrawn="1"/>
        </p:nvSpPr>
        <p:spPr>
          <a:xfrm>
            <a:off x="7829567" y="3550751"/>
            <a:ext cx="3529584" cy="2983400"/>
          </a:xfrm>
          <a:prstGeom prst="rect">
            <a:avLst/>
          </a:prstGeom>
          <a:solidFill>
            <a:srgbClr val="78BE2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BB67E7-B514-B740-8ADA-E3C16C90E4D6}"/>
              </a:ext>
            </a:extLst>
          </p:cNvPr>
          <p:cNvSpPr/>
          <p:nvPr userDrawn="1"/>
        </p:nvSpPr>
        <p:spPr>
          <a:xfrm>
            <a:off x="770583" y="1641439"/>
            <a:ext cx="3529584" cy="1911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7B6547-B85E-374F-8F08-A66F5DB539AB}"/>
              </a:ext>
            </a:extLst>
          </p:cNvPr>
          <p:cNvSpPr/>
          <p:nvPr userDrawn="1"/>
        </p:nvSpPr>
        <p:spPr>
          <a:xfrm>
            <a:off x="4301663" y="1641439"/>
            <a:ext cx="3529584" cy="1911096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2A7B58-67FC-F347-BC53-9ADFC03C9F61}"/>
              </a:ext>
            </a:extLst>
          </p:cNvPr>
          <p:cNvSpPr/>
          <p:nvPr userDrawn="1"/>
        </p:nvSpPr>
        <p:spPr>
          <a:xfrm>
            <a:off x="7829523" y="1641439"/>
            <a:ext cx="3529584" cy="1911096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39FBA5-F13E-3144-8AA0-BF5797A718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0367" y="1873251"/>
            <a:ext cx="3059543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FB3AA5B-7DFE-A748-A821-8C3C76EECC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9951" y="1873251"/>
            <a:ext cx="3130051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012C0BA-AC9E-1942-A258-5A3DC3A463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19535" y="1873251"/>
            <a:ext cx="3212099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19535" y="3695431"/>
            <a:ext cx="3212100" cy="26075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0367" y="3721553"/>
            <a:ext cx="3059543" cy="25690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9949" y="3716771"/>
            <a:ext cx="3130051" cy="2576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862893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t Shape - Square">
            <a:extLst>
              <a:ext uri="{FF2B5EF4-FFF2-40B4-BE49-F238E27FC236}">
                <a16:creationId xmlns:a16="http://schemas.microsoft.com/office/drawing/2014/main" id="{DDB1588B-46A8-498E-B5E1-3B8399C940C3}"/>
              </a:ext>
            </a:extLst>
          </p:cNvPr>
          <p:cNvSpPr/>
          <p:nvPr userDrawn="1"/>
        </p:nvSpPr>
        <p:spPr>
          <a:xfrm>
            <a:off x="2350159" y="1148479"/>
            <a:ext cx="4561043" cy="4561043"/>
          </a:xfrm>
          <a:prstGeom prst="rect">
            <a:avLst/>
          </a:prstGeom>
          <a:noFill/>
          <a:ln w="927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Attribution">
            <a:extLst>
              <a:ext uri="{FF2B5EF4-FFF2-40B4-BE49-F238E27FC236}">
                <a16:creationId xmlns:a16="http://schemas.microsoft.com/office/drawing/2014/main" id="{371C6EAA-B630-4A43-A44D-345FE3683F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1" y="4714965"/>
            <a:ext cx="3695700" cy="670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Clr>
                <a:schemeClr val="tx2"/>
              </a:buClr>
              <a:buFontTx/>
              <a:buNone/>
              <a:defRPr sz="20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2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51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50" indent="-342891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383" indent="-342891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5943" indent="0">
              <a:buNone/>
              <a:defRPr/>
            </a:lvl6pPr>
          </a:lstStyle>
          <a:p>
            <a:r>
              <a:rPr lang="en-US"/>
              <a:t>Quote Author</a:t>
            </a:r>
          </a:p>
        </p:txBody>
      </p:sp>
      <p:sp>
        <p:nvSpPr>
          <p:cNvPr id="9" name="Quotation Mark 2">
            <a:extLst>
              <a:ext uri="{FF2B5EF4-FFF2-40B4-BE49-F238E27FC236}">
                <a16:creationId xmlns:a16="http://schemas.microsoft.com/office/drawing/2014/main" id="{FD868118-4255-441B-904F-7639E0D1FB8D}"/>
              </a:ext>
            </a:extLst>
          </p:cNvPr>
          <p:cNvSpPr txBox="1"/>
          <p:nvPr userDrawn="1"/>
        </p:nvSpPr>
        <p:spPr>
          <a:xfrm>
            <a:off x="6058125" y="3362916"/>
            <a:ext cx="2979683" cy="624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99" b="1">
                <a:solidFill>
                  <a:srgbClr val="F4B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1" name="Quote">
            <a:extLst>
              <a:ext uri="{FF2B5EF4-FFF2-40B4-BE49-F238E27FC236}">
                <a16:creationId xmlns:a16="http://schemas.microsoft.com/office/drawing/2014/main" id="{9A9EC49D-3761-F94C-92E1-46A59F31AE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5950" y="1711494"/>
            <a:ext cx="3469463" cy="343501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Clr>
                <a:schemeClr val="tx2"/>
              </a:buClr>
              <a:buFontTx/>
              <a:buNone/>
              <a:defRPr sz="32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defRPr>
            </a:lvl1pPr>
            <a:lvl2pPr marL="230182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51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50" indent="-342891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383" indent="-342891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5943" indent="0">
              <a:buNone/>
              <a:defRPr/>
            </a:lvl6pPr>
          </a:lstStyle>
          <a:p>
            <a:r>
              <a:rPr lang="en-US"/>
              <a:t>Quote text </a:t>
            </a:r>
            <a:br>
              <a:rPr lang="en-US"/>
            </a:br>
            <a:r>
              <a:rPr lang="en-US"/>
              <a:t>goes here. Adjust font size accordingly, but do not overlap grey box.</a:t>
            </a:r>
          </a:p>
        </p:txBody>
      </p:sp>
      <p:sp>
        <p:nvSpPr>
          <p:cNvPr id="8" name="Quotation Mark 1">
            <a:extLst>
              <a:ext uri="{FF2B5EF4-FFF2-40B4-BE49-F238E27FC236}">
                <a16:creationId xmlns:a16="http://schemas.microsoft.com/office/drawing/2014/main" id="{5DFE5D3E-9EE9-4595-B782-66EBCA294F90}"/>
              </a:ext>
            </a:extLst>
          </p:cNvPr>
          <p:cNvSpPr txBox="1"/>
          <p:nvPr userDrawn="1"/>
        </p:nvSpPr>
        <p:spPr>
          <a:xfrm>
            <a:off x="533595" y="-515047"/>
            <a:ext cx="2979683" cy="624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99" b="1">
                <a:solidFill>
                  <a:srgbClr val="F4B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5864619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4BD92C-3C30-AA44-A80C-887582BBBA98}"/>
              </a:ext>
            </a:extLst>
          </p:cNvPr>
          <p:cNvSpPr/>
          <p:nvPr userDrawn="1"/>
        </p:nvSpPr>
        <p:spPr>
          <a:xfrm>
            <a:off x="770583" y="3550751"/>
            <a:ext cx="3529584" cy="2983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FAED3B-B634-B34A-A903-ECF567E68D4C}"/>
              </a:ext>
            </a:extLst>
          </p:cNvPr>
          <p:cNvSpPr/>
          <p:nvPr userDrawn="1"/>
        </p:nvSpPr>
        <p:spPr>
          <a:xfrm>
            <a:off x="4301662" y="3550751"/>
            <a:ext cx="3529584" cy="2983400"/>
          </a:xfrm>
          <a:prstGeom prst="rect">
            <a:avLst/>
          </a:prstGeom>
          <a:solidFill>
            <a:srgbClr val="00A7B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3181A-D6BE-9A44-983A-3F9252F5A8E3}"/>
              </a:ext>
            </a:extLst>
          </p:cNvPr>
          <p:cNvSpPr/>
          <p:nvPr userDrawn="1"/>
        </p:nvSpPr>
        <p:spPr>
          <a:xfrm>
            <a:off x="7829567" y="3550751"/>
            <a:ext cx="3529584" cy="2983400"/>
          </a:xfrm>
          <a:prstGeom prst="rect">
            <a:avLst/>
          </a:prstGeom>
          <a:solidFill>
            <a:srgbClr val="78BE2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4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/>
            </a:lvl2pPr>
            <a:lvl3pPr marL="1219140" indent="0">
              <a:buNone/>
              <a:defRPr sz="2400"/>
            </a:lvl3pPr>
            <a:lvl4pPr marL="1828709" indent="0">
              <a:buNone/>
              <a:defRPr sz="2133"/>
            </a:lvl4pPr>
            <a:lvl5pPr marL="2438278" indent="0">
              <a:buNone/>
              <a:defRPr sz="2133"/>
            </a:lvl5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Subhead or key takeaway for this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BB67E7-B514-B740-8ADA-E3C16C90E4D6}"/>
              </a:ext>
            </a:extLst>
          </p:cNvPr>
          <p:cNvSpPr/>
          <p:nvPr userDrawn="1"/>
        </p:nvSpPr>
        <p:spPr>
          <a:xfrm>
            <a:off x="770583" y="1641438"/>
            <a:ext cx="3529584" cy="1911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7B6547-B85E-374F-8F08-A66F5DB539AB}"/>
              </a:ext>
            </a:extLst>
          </p:cNvPr>
          <p:cNvSpPr/>
          <p:nvPr userDrawn="1"/>
        </p:nvSpPr>
        <p:spPr>
          <a:xfrm>
            <a:off x="4301662" y="1641438"/>
            <a:ext cx="3529584" cy="1911096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2A7B58-67FC-F347-BC53-9ADFC03C9F61}"/>
              </a:ext>
            </a:extLst>
          </p:cNvPr>
          <p:cNvSpPr/>
          <p:nvPr userDrawn="1"/>
        </p:nvSpPr>
        <p:spPr>
          <a:xfrm>
            <a:off x="7829522" y="1641438"/>
            <a:ext cx="3529584" cy="1911096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39FBA5-F13E-3144-8AA0-BF5797A718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0366" y="1873250"/>
            <a:ext cx="3059543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FB3AA5B-7DFE-A748-A821-8C3C76EECC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9951" y="1873250"/>
            <a:ext cx="3130050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012C0BA-AC9E-1942-A258-5A3DC3A463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19534" y="1873250"/>
            <a:ext cx="3212099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19534" y="3695430"/>
            <a:ext cx="3212100" cy="26075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0366" y="3721552"/>
            <a:ext cx="3059543" cy="25690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9950" y="3716770"/>
            <a:ext cx="3130050" cy="2576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4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70544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note">
            <a:extLst>
              <a:ext uri="{FF2B5EF4-FFF2-40B4-BE49-F238E27FC236}">
                <a16:creationId xmlns:a16="http://schemas.microsoft.com/office/drawing/2014/main" id="{31B92978-F7B9-429D-B227-865CBA3F03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or footnote here</a:t>
            </a:r>
          </a:p>
        </p:txBody>
      </p:sp>
    </p:spTree>
    <p:extLst>
      <p:ext uri="{BB962C8B-B14F-4D97-AF65-F5344CB8AC3E}">
        <p14:creationId xmlns:p14="http://schemas.microsoft.com/office/powerpoint/2010/main" val="24609446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6609531-AC06-2842-B4AA-4F216BCC4B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3" y="1706883"/>
            <a:ext cx="5339644" cy="4762724"/>
          </a:xfrm>
          <a:prstGeom prst="rect">
            <a:avLst/>
          </a:prstGeom>
        </p:spPr>
        <p:txBody>
          <a:bodyPr lIns="0" tIns="0" rIns="0" bIns="0"/>
          <a:lstStyle>
            <a:lvl1pPr marL="243823" indent="-243823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rgbClr val="DD8A03"/>
              </a:buClr>
              <a:buFont typeface="+mj-lt"/>
              <a:buAutoNum type="arabicPeriod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3956E99-7FAE-6247-A8A8-7B6CEED1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1973"/>
            <a:ext cx="4063144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D80C15CC-D1A5-E746-9D37-3B019F3658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1155684"/>
            <a:ext cx="5339644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presentation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16F886-4395-A04C-877F-E8CBA6AAEF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835651" cy="6858000"/>
          </a:xfrm>
          <a:prstGeom prst="rect">
            <a:avLst/>
          </a:prstGeom>
          <a:solidFill>
            <a:srgbClr val="DCDDE4"/>
          </a:solidFill>
        </p:spPr>
        <p:txBody>
          <a:bodyPr lIns="0" tIns="1371600" rIns="0" bIns="0" anchor="t"/>
          <a:lstStyle>
            <a:lvl1pPr marL="0" indent="0" algn="ctr">
              <a:buNone/>
              <a:defRPr sz="13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(On Intelsat Windows machines, </a:t>
            </a:r>
            <a:br>
              <a:rPr lang="en-US"/>
            </a:br>
            <a:r>
              <a:rPr lang="en-US"/>
              <a:t>browse the gallery from your default ‘Pictures’ folder.)</a:t>
            </a:r>
            <a:br>
              <a:rPr lang="en-US"/>
            </a:br>
            <a:r>
              <a:rPr lang="en-US"/>
              <a:t>Place picture using this button:</a:t>
            </a:r>
          </a:p>
        </p:txBody>
      </p:sp>
    </p:spTree>
    <p:extLst>
      <p:ext uri="{BB962C8B-B14F-4D97-AF65-F5344CB8AC3E}">
        <p14:creationId xmlns:p14="http://schemas.microsoft.com/office/powerpoint/2010/main" val="20222757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43BC8E10-567B-1545-8AA2-578972CC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580315"/>
            <a:ext cx="9388560" cy="5254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3AEFD31F-5921-4146-87B1-1BC355832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438DF68-5586-E540-9573-A15419DF21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7" y="1706883"/>
            <a:ext cx="10665060" cy="4762724"/>
          </a:xfrm>
          <a:prstGeom prst="rect">
            <a:avLst/>
          </a:prstGeom>
        </p:spPr>
        <p:txBody>
          <a:bodyPr wrap="square" lIns="0" tIns="0" rIns="0" bIns="0"/>
          <a:lstStyle>
            <a:lvl1pPr marL="487644" indent="-243823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8CF7E260-2B2C-1541-B2C8-75902D5893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585" y="208004"/>
            <a:ext cx="9400707" cy="32151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300" b="1" spc="400">
                <a:solidFill>
                  <a:srgbClr val="DD8A03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ALL CAPS INTRO (OPTIONAL)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6F8CD-86C8-9042-B155-AAD4D89F3D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580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0DD645A-86D6-064E-A78E-D11BB3F240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0589" y="1706883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44" indent="-243823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315B136-0E07-1A4B-9DA6-10AED5B0E2B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93556" y="1706883"/>
            <a:ext cx="5055345" cy="4762724"/>
          </a:xfrm>
          <a:prstGeom prst="rect">
            <a:avLst/>
          </a:prstGeom>
        </p:spPr>
        <p:txBody>
          <a:bodyPr lIns="0" tIns="0" rIns="0" bIns="0"/>
          <a:lstStyle>
            <a:lvl1pPr marL="487644" indent="-243823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071D49"/>
              </a:buClr>
              <a:buFont typeface="Wingdings" panose="05000000000000000000" pitchFamily="2" charset="2"/>
              <a:buChar char="§"/>
              <a:defRPr sz="18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466" indent="-21944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Century Gothic" panose="020B0502020202020204" pitchFamily="34" charset="0"/>
              <a:buChar char="–"/>
              <a:defRPr sz="17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9950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816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Century Gothic" panose="020B0502020202020204" pitchFamily="34" charset="0"/>
              <a:buChar char="–"/>
              <a:defRPr sz="16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3492" indent="-17067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515A6C"/>
              </a:buClr>
              <a:buFont typeface="Wingdings" pitchFamily="2" charset="2"/>
              <a:buChar char="§"/>
              <a:defRPr sz="1500">
                <a:solidFill>
                  <a:srgbClr val="515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text here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5217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881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87655" y="1632176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6754" y="1687470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9DEEEB-0126-2848-882E-7B31DFCD83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87655" y="2341860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E71310-4C1B-394E-914F-75C20BD9F4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87655" y="3057608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35ABD82-BD35-2E46-809A-51C24CFA5C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87655" y="3767292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5BB7955-C4AE-514F-8BB5-4E81C0F380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87655" y="4483041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885730C-9A77-FA40-8EB6-80ADDB039BF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87655" y="5192725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257799-2944-AC45-95F3-0FE25B52936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87655" y="5853884"/>
            <a:ext cx="4694831" cy="5630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7821575C-05EB-894A-B58D-8D10C84C7A86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70467" y="1606554"/>
            <a:ext cx="5077884" cy="48111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your image or chart using the buttons below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425AB46E-8557-264D-BE53-A239E6CBE66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06754" y="2400587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09DD8B4B-3722-DE47-B0A8-50FF31CB693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106754" y="3125206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F01E9FC-03FC-1441-B3F8-C123BDBB611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106754" y="3838323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8CAF677-BBCE-3143-AB16-1D5867C5D85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106754" y="4476678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704F581-1488-D641-B7A8-C892DE60298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106754" y="5201297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EDEAE85-0756-2643-80A1-18C063B2945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106754" y="5914414"/>
            <a:ext cx="689428" cy="4686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</a:t>
            </a:r>
          </a:p>
        </p:txBody>
      </p:sp>
    </p:spTree>
    <p:extLst>
      <p:ext uri="{BB962C8B-B14F-4D97-AF65-F5344CB8AC3E}">
        <p14:creationId xmlns:p14="http://schemas.microsoft.com/office/powerpoint/2010/main" val="23420935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269FE-B59C-784D-9992-3DB89AA0C33B}"/>
              </a:ext>
            </a:extLst>
          </p:cNvPr>
          <p:cNvSpPr/>
          <p:nvPr userDrawn="1"/>
        </p:nvSpPr>
        <p:spPr>
          <a:xfrm>
            <a:off x="2348573" y="1607406"/>
            <a:ext cx="9072848" cy="1201785"/>
          </a:xfrm>
          <a:prstGeom prst="rect">
            <a:avLst/>
          </a:prstGeom>
          <a:solidFill>
            <a:srgbClr val="DD8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highlight>
                <a:srgbClr val="DD8A03"/>
              </a:highligh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B32-7D7E-EA41-9165-0E702D9B7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17569" y="1632176"/>
            <a:ext cx="8844875" cy="11396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081A6F-261F-B04C-A7BB-D6FBAE01C8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5965" y="1873387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DEFEF0-6F82-7943-9F8F-A9EBE19B955F}"/>
              </a:ext>
            </a:extLst>
          </p:cNvPr>
          <p:cNvSpPr/>
          <p:nvPr userDrawn="1"/>
        </p:nvSpPr>
        <p:spPr>
          <a:xfrm>
            <a:off x="2348573" y="2795184"/>
            <a:ext cx="9072848" cy="1201785"/>
          </a:xfrm>
          <a:prstGeom prst="rect">
            <a:avLst/>
          </a:prstGeom>
          <a:solidFill>
            <a:srgbClr val="69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EB4AB2D-5EA6-0649-BC8F-2CAF30EA9B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7569" y="2819953"/>
            <a:ext cx="8844875" cy="1152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5A18B2-DC19-8A41-BE4B-1786D2B63DD5}"/>
              </a:ext>
            </a:extLst>
          </p:cNvPr>
          <p:cNvSpPr/>
          <p:nvPr userDrawn="1"/>
        </p:nvSpPr>
        <p:spPr>
          <a:xfrm>
            <a:off x="2348573" y="3995530"/>
            <a:ext cx="9072848" cy="1201785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411425A-9F91-F346-8594-8A21457DF5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17569" y="3995530"/>
            <a:ext cx="8844875" cy="11940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196D94-1E89-924B-BA58-790B51B11C77}"/>
              </a:ext>
            </a:extLst>
          </p:cNvPr>
          <p:cNvSpPr/>
          <p:nvPr userDrawn="1"/>
        </p:nvSpPr>
        <p:spPr>
          <a:xfrm>
            <a:off x="2348573" y="5189592"/>
            <a:ext cx="9072848" cy="1201785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BA0822A-1D7B-FC4D-9A18-40B3272ADC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7569" y="5214360"/>
            <a:ext cx="8844875" cy="116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67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653D0EBF-933D-9742-BC65-239244272F0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64089" y="3114359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D5DC39A-7348-F549-BCD6-4CDD4A2196F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64089" y="4319705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5EF57BE-1F4C-7A43-91A0-FBF8C571956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64089" y="5507239"/>
            <a:ext cx="895849" cy="627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16283023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584" y="2903256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3423" y="2903258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841A7B89-A225-1444-AA1A-6C1BE79C3F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88656" y="1838184"/>
            <a:ext cx="1082229" cy="70409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A09CB54E-B3AE-A74F-9A4D-570A3356717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15967" y="1838184"/>
            <a:ext cx="1082229" cy="70409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50BB35-320C-554C-AA65-8646FACC63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0584" y="5142736"/>
            <a:ext cx="5087997" cy="8431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33423" y="5142735"/>
            <a:ext cx="5101388" cy="7735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, </a:t>
            </a:r>
            <a:r>
              <a:rPr lang="en-US" err="1"/>
              <a:t>elementum</a:t>
            </a:r>
            <a:r>
              <a:rPr lang="en-US"/>
              <a:t> a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pulvinar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CA0CBBC-27ED-9B4C-9444-AB036273A49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488656" y="4077661"/>
            <a:ext cx="1082229" cy="70409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28777299-ED20-1746-AE29-B8326A3BEBA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15967" y="4077661"/>
            <a:ext cx="1082229" cy="70409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120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 icon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1401142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4BD92C-3C30-AA44-A80C-887582BBBA98}"/>
              </a:ext>
            </a:extLst>
          </p:cNvPr>
          <p:cNvSpPr/>
          <p:nvPr userDrawn="1"/>
        </p:nvSpPr>
        <p:spPr>
          <a:xfrm>
            <a:off x="770583" y="3550751"/>
            <a:ext cx="3529584" cy="2983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FAED3B-B634-B34A-A903-ECF567E68D4C}"/>
              </a:ext>
            </a:extLst>
          </p:cNvPr>
          <p:cNvSpPr/>
          <p:nvPr userDrawn="1"/>
        </p:nvSpPr>
        <p:spPr>
          <a:xfrm>
            <a:off x="4301663" y="3550751"/>
            <a:ext cx="3529584" cy="2983400"/>
          </a:xfrm>
          <a:prstGeom prst="rect">
            <a:avLst/>
          </a:prstGeom>
          <a:solidFill>
            <a:srgbClr val="00A7B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3181A-D6BE-9A44-983A-3F9252F5A8E3}"/>
              </a:ext>
            </a:extLst>
          </p:cNvPr>
          <p:cNvSpPr/>
          <p:nvPr userDrawn="1"/>
        </p:nvSpPr>
        <p:spPr>
          <a:xfrm>
            <a:off x="7829567" y="3550751"/>
            <a:ext cx="3529584" cy="2983400"/>
          </a:xfrm>
          <a:prstGeom prst="rect">
            <a:avLst/>
          </a:prstGeom>
          <a:solidFill>
            <a:srgbClr val="78BE2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24161-D172-0049-B0F4-BCAE10912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07905"/>
            <a:ext cx="512063" cy="204825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A9E8EBAE-C164-2C42-8476-8ED78B08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7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AB39453-44B4-D04A-801F-727C6AB1A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85" y="1155684"/>
            <a:ext cx="9400707" cy="3215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667"/>
            </a:lvl2pPr>
            <a:lvl3pPr marL="1219110" indent="0">
              <a:buNone/>
              <a:defRPr sz="2400"/>
            </a:lvl3pPr>
            <a:lvl4pPr marL="1828664" indent="0">
              <a:buNone/>
              <a:defRPr sz="2133"/>
            </a:lvl4pPr>
            <a:lvl5pPr marL="2438218" indent="0">
              <a:buNone/>
              <a:defRPr sz="2133"/>
            </a:lvl5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 or key takeaway for this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BB67E7-B514-B740-8ADA-E3C16C90E4D6}"/>
              </a:ext>
            </a:extLst>
          </p:cNvPr>
          <p:cNvSpPr/>
          <p:nvPr userDrawn="1"/>
        </p:nvSpPr>
        <p:spPr>
          <a:xfrm>
            <a:off x="770583" y="1641439"/>
            <a:ext cx="3529584" cy="1911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7B6547-B85E-374F-8F08-A66F5DB539AB}"/>
              </a:ext>
            </a:extLst>
          </p:cNvPr>
          <p:cNvSpPr/>
          <p:nvPr userDrawn="1"/>
        </p:nvSpPr>
        <p:spPr>
          <a:xfrm>
            <a:off x="4301663" y="1641439"/>
            <a:ext cx="3529584" cy="1911096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2A7B58-67FC-F347-BC53-9ADFC03C9F61}"/>
              </a:ext>
            </a:extLst>
          </p:cNvPr>
          <p:cNvSpPr/>
          <p:nvPr userDrawn="1"/>
        </p:nvSpPr>
        <p:spPr>
          <a:xfrm>
            <a:off x="7829523" y="1641439"/>
            <a:ext cx="3529584" cy="1911096"/>
          </a:xfrm>
          <a:prstGeom prst="rect">
            <a:avLst/>
          </a:prstGeom>
          <a:solidFill>
            <a:srgbClr val="78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39FBA5-F13E-3144-8AA0-BF5797A718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0367" y="1873251"/>
            <a:ext cx="3059543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FB3AA5B-7DFE-A748-A821-8C3C76EECC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9951" y="1873251"/>
            <a:ext cx="3130051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012C0BA-AC9E-1942-A258-5A3DC3A463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19535" y="1873251"/>
            <a:ext cx="3212099" cy="1513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8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B63CB1-D5F5-6041-8BAA-C1B8398D92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19535" y="3695431"/>
            <a:ext cx="3212100" cy="26075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BD56C6-B249-9343-9B9A-871B6F1808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0367" y="3721553"/>
            <a:ext cx="3059543" cy="25690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0" u="none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28CD0F-5DD1-3546-8835-EA2CAA66A3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9949" y="3716771"/>
            <a:ext cx="3130051" cy="2576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7891343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t Shape - Square">
            <a:extLst>
              <a:ext uri="{FF2B5EF4-FFF2-40B4-BE49-F238E27FC236}">
                <a16:creationId xmlns:a16="http://schemas.microsoft.com/office/drawing/2014/main" id="{DDB1588B-46A8-498E-B5E1-3B8399C940C3}"/>
              </a:ext>
            </a:extLst>
          </p:cNvPr>
          <p:cNvSpPr/>
          <p:nvPr userDrawn="1"/>
        </p:nvSpPr>
        <p:spPr>
          <a:xfrm>
            <a:off x="2350159" y="1148479"/>
            <a:ext cx="4561043" cy="4561043"/>
          </a:xfrm>
          <a:prstGeom prst="rect">
            <a:avLst/>
          </a:prstGeom>
          <a:noFill/>
          <a:ln w="927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Attribution">
            <a:extLst>
              <a:ext uri="{FF2B5EF4-FFF2-40B4-BE49-F238E27FC236}">
                <a16:creationId xmlns:a16="http://schemas.microsoft.com/office/drawing/2014/main" id="{371C6EAA-B630-4A43-A44D-345FE3683F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1" y="4714965"/>
            <a:ext cx="3695700" cy="670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Clr>
                <a:schemeClr val="tx2"/>
              </a:buClr>
              <a:buFontTx/>
              <a:buNone/>
              <a:defRPr sz="20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2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51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50" indent="-342891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383" indent="-342891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5943" indent="0">
              <a:buNone/>
              <a:defRPr/>
            </a:lvl6pPr>
          </a:lstStyle>
          <a:p>
            <a:r>
              <a:rPr lang="en-US"/>
              <a:t>Quote Author</a:t>
            </a:r>
          </a:p>
        </p:txBody>
      </p:sp>
      <p:sp>
        <p:nvSpPr>
          <p:cNvPr id="9" name="Quotation Mark 2">
            <a:extLst>
              <a:ext uri="{FF2B5EF4-FFF2-40B4-BE49-F238E27FC236}">
                <a16:creationId xmlns:a16="http://schemas.microsoft.com/office/drawing/2014/main" id="{FD868118-4255-441B-904F-7639E0D1FB8D}"/>
              </a:ext>
            </a:extLst>
          </p:cNvPr>
          <p:cNvSpPr txBox="1"/>
          <p:nvPr userDrawn="1"/>
        </p:nvSpPr>
        <p:spPr>
          <a:xfrm>
            <a:off x="6058125" y="3362916"/>
            <a:ext cx="2979683" cy="624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99" b="1">
                <a:solidFill>
                  <a:srgbClr val="F4B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1" name="Quote">
            <a:extLst>
              <a:ext uri="{FF2B5EF4-FFF2-40B4-BE49-F238E27FC236}">
                <a16:creationId xmlns:a16="http://schemas.microsoft.com/office/drawing/2014/main" id="{9A9EC49D-3761-F94C-92E1-46A59F31AE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5950" y="1711494"/>
            <a:ext cx="3469463" cy="343501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Clr>
                <a:schemeClr val="tx2"/>
              </a:buClr>
              <a:buFontTx/>
              <a:buNone/>
              <a:defRPr sz="32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defRPr>
            </a:lvl1pPr>
            <a:lvl2pPr marL="230182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51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50" indent="-342891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383" indent="-342891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5943" indent="0">
              <a:buNone/>
              <a:defRPr/>
            </a:lvl6pPr>
          </a:lstStyle>
          <a:p>
            <a:r>
              <a:rPr lang="en-US"/>
              <a:t>Quote text </a:t>
            </a:r>
            <a:br>
              <a:rPr lang="en-US"/>
            </a:br>
            <a:r>
              <a:rPr lang="en-US"/>
              <a:t>goes here. Adjust font size accordingly, but do not overlap grey box.</a:t>
            </a:r>
          </a:p>
        </p:txBody>
      </p:sp>
      <p:sp>
        <p:nvSpPr>
          <p:cNvPr id="8" name="Quotation Mark 1">
            <a:extLst>
              <a:ext uri="{FF2B5EF4-FFF2-40B4-BE49-F238E27FC236}">
                <a16:creationId xmlns:a16="http://schemas.microsoft.com/office/drawing/2014/main" id="{5DFE5D3E-9EE9-4595-B782-66EBCA294F90}"/>
              </a:ext>
            </a:extLst>
          </p:cNvPr>
          <p:cNvSpPr txBox="1"/>
          <p:nvPr userDrawn="1"/>
        </p:nvSpPr>
        <p:spPr>
          <a:xfrm>
            <a:off x="533595" y="-515047"/>
            <a:ext cx="2979683" cy="624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99" b="1">
                <a:solidFill>
                  <a:srgbClr val="F4B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2723925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9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133.xml"/><Relationship Id="rId42" Type="http://schemas.openxmlformats.org/officeDocument/2006/relationships/slideLayout" Target="../slideLayouts/slideLayout141.xml"/><Relationship Id="rId47" Type="http://schemas.openxmlformats.org/officeDocument/2006/relationships/slideLayout" Target="../slideLayouts/slideLayout146.xml"/><Relationship Id="rId50" Type="http://schemas.openxmlformats.org/officeDocument/2006/relationships/slideLayout" Target="../slideLayouts/slideLayout149.xml"/><Relationship Id="rId55" Type="http://schemas.openxmlformats.org/officeDocument/2006/relationships/slideLayout" Target="../slideLayouts/slideLayout154.xml"/><Relationship Id="rId63" Type="http://schemas.openxmlformats.org/officeDocument/2006/relationships/image" Target="../media/image2.svg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28.xml"/><Relationship Id="rId41" Type="http://schemas.openxmlformats.org/officeDocument/2006/relationships/slideLayout" Target="../slideLayouts/slideLayout140.xml"/><Relationship Id="rId54" Type="http://schemas.openxmlformats.org/officeDocument/2006/relationships/slideLayout" Target="../slideLayouts/slideLayout153.xml"/><Relationship Id="rId62" Type="http://schemas.openxmlformats.org/officeDocument/2006/relationships/image" Target="../media/image1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32" Type="http://schemas.openxmlformats.org/officeDocument/2006/relationships/slideLayout" Target="../slideLayouts/slideLayout131.xml"/><Relationship Id="rId37" Type="http://schemas.openxmlformats.org/officeDocument/2006/relationships/slideLayout" Target="../slideLayouts/slideLayout136.xml"/><Relationship Id="rId40" Type="http://schemas.openxmlformats.org/officeDocument/2006/relationships/slideLayout" Target="../slideLayouts/slideLayout139.xml"/><Relationship Id="rId45" Type="http://schemas.openxmlformats.org/officeDocument/2006/relationships/slideLayout" Target="../slideLayouts/slideLayout144.xml"/><Relationship Id="rId53" Type="http://schemas.openxmlformats.org/officeDocument/2006/relationships/slideLayout" Target="../slideLayouts/slideLayout152.xml"/><Relationship Id="rId58" Type="http://schemas.openxmlformats.org/officeDocument/2006/relationships/theme" Target="../theme/theme12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36" Type="http://schemas.openxmlformats.org/officeDocument/2006/relationships/slideLayout" Target="../slideLayouts/slideLayout135.xml"/><Relationship Id="rId49" Type="http://schemas.openxmlformats.org/officeDocument/2006/relationships/slideLayout" Target="../slideLayouts/slideLayout148.xml"/><Relationship Id="rId57" Type="http://schemas.openxmlformats.org/officeDocument/2006/relationships/slideLayout" Target="../slideLayouts/slideLayout156.xml"/><Relationship Id="rId61" Type="http://schemas.openxmlformats.org/officeDocument/2006/relationships/image" Target="../media/image18.emf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30.xml"/><Relationship Id="rId44" Type="http://schemas.openxmlformats.org/officeDocument/2006/relationships/slideLayout" Target="../slideLayouts/slideLayout143.xml"/><Relationship Id="rId52" Type="http://schemas.openxmlformats.org/officeDocument/2006/relationships/slideLayout" Target="../slideLayouts/slideLayout151.xml"/><Relationship Id="rId60" Type="http://schemas.openxmlformats.org/officeDocument/2006/relationships/oleObject" Target="../embeddings/oleObject1.bin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slideLayout" Target="../slideLayouts/slideLayout129.xml"/><Relationship Id="rId35" Type="http://schemas.openxmlformats.org/officeDocument/2006/relationships/slideLayout" Target="../slideLayouts/slideLayout134.xml"/><Relationship Id="rId43" Type="http://schemas.openxmlformats.org/officeDocument/2006/relationships/slideLayout" Target="../slideLayouts/slideLayout142.xml"/><Relationship Id="rId48" Type="http://schemas.openxmlformats.org/officeDocument/2006/relationships/slideLayout" Target="../slideLayouts/slideLayout147.xml"/><Relationship Id="rId56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07.xml"/><Relationship Id="rId51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33" Type="http://schemas.openxmlformats.org/officeDocument/2006/relationships/slideLayout" Target="../slideLayouts/slideLayout132.xml"/><Relationship Id="rId38" Type="http://schemas.openxmlformats.org/officeDocument/2006/relationships/slideLayout" Target="../slideLayouts/slideLayout137.xml"/><Relationship Id="rId46" Type="http://schemas.openxmlformats.org/officeDocument/2006/relationships/slideLayout" Target="../slideLayouts/slideLayout145.xml"/><Relationship Id="rId59" Type="http://schemas.openxmlformats.org/officeDocument/2006/relationships/tags" Target="../tags/tag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2.sv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8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8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sv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C338C385-5E59-4BB7-998F-C646E591F434}" type="slidenum">
              <a:rPr lang="en-US" sz="800" smtClean="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800" dirty="0">
              <a:solidFill>
                <a:srgbClr val="9EA6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i="1" dirty="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0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830" r:id="rId5"/>
    <p:sldLayoutId id="2147483794" r:id="rId6"/>
    <p:sldLayoutId id="2147483795" r:id="rId7"/>
    <p:sldLayoutId id="2147483796" r:id="rId8"/>
    <p:sldLayoutId id="2147483797" r:id="rId9"/>
    <p:sldLayoutId id="2147483828" r:id="rId10"/>
    <p:sldLayoutId id="2147483798" r:id="rId11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5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C338C385-5E59-4BB7-998F-C646E591F434}" type="slidenum">
              <a:rPr lang="en-US" sz="800" smtClean="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800">
              <a:solidFill>
                <a:srgbClr val="9EA6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8" y="6475978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i="1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</p:spTree>
    <p:extLst>
      <p:ext uri="{BB962C8B-B14F-4D97-AF65-F5344CB8AC3E}">
        <p14:creationId xmlns:p14="http://schemas.microsoft.com/office/powerpoint/2010/main" val="157605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</p:sldLayoutIdLst>
  <p:txStyles>
    <p:titleStyle>
      <a:lvl1pPr algn="l" defTabSz="121911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76" indent="-304776" algn="l" defTabSz="121911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3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5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C338C385-5E59-4BB7-998F-C646E591F434}" type="slidenum">
              <a:rPr lang="en-US" sz="800" smtClean="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800">
              <a:solidFill>
                <a:srgbClr val="9EA6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8" y="6475978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i="1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7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</p:sldLayoutIdLst>
  <p:txStyles>
    <p:titleStyle>
      <a:lvl1pPr algn="l" defTabSz="121911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76" indent="-304776" algn="l" defTabSz="121911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3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59"/>
            </p:custDataLst>
            <p:extLst>
              <p:ext uri="{D42A27DB-BD31-4B8C-83A1-F6EECF244321}">
                <p14:modId xmlns:p14="http://schemas.microsoft.com/office/powerpoint/2010/main" val="11023777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0" imgW="270" imgH="270" progId="TCLayout.ActiveDocument.1">
                  <p:embed/>
                </p:oleObj>
              </mc:Choice>
              <mc:Fallback>
                <p:oleObj name="think-cell Slide" r:id="rId60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70584" y="181973"/>
            <a:ext cx="9388560" cy="92379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63470" y="1825625"/>
            <a:ext cx="1066506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70"/>
            <a:fld id="{C338C385-5E59-4BB7-998F-C646E591F434}" type="slidenum">
              <a:rPr lang="en-US" sz="800" smtClean="0">
                <a:solidFill>
                  <a:srgbClr val="9EA6B4"/>
                </a:solidFill>
                <a:cs typeface="Arial" panose="020B0604020202020204" pitchFamily="34" charset="0"/>
              </a:rPr>
              <a:pPr defTabSz="609570"/>
              <a:t>‹#›</a:t>
            </a:fld>
            <a:endParaRPr lang="en-US" sz="800">
              <a:solidFill>
                <a:srgbClr val="9EA6B4"/>
              </a:solidFill>
              <a:cs typeface="Arial" panose="020B0604020202020204" pitchFamily="34" charset="0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69B3E7"/>
              </a:buClr>
            </a:pPr>
            <a:r>
              <a:rPr lang="en-US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25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5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3971" r:id="rId19"/>
    <p:sldLayoutId id="2147483972" r:id="rId20"/>
    <p:sldLayoutId id="2147483973" r:id="rId21"/>
    <p:sldLayoutId id="2147483974" r:id="rId22"/>
    <p:sldLayoutId id="2147483975" r:id="rId23"/>
    <p:sldLayoutId id="2147483976" r:id="rId24"/>
    <p:sldLayoutId id="2147483977" r:id="rId25"/>
    <p:sldLayoutId id="2147483978" r:id="rId26"/>
    <p:sldLayoutId id="2147483979" r:id="rId27"/>
    <p:sldLayoutId id="2147483980" r:id="rId28"/>
    <p:sldLayoutId id="2147483981" r:id="rId29"/>
    <p:sldLayoutId id="2147483982" r:id="rId30"/>
    <p:sldLayoutId id="2147483983" r:id="rId31"/>
    <p:sldLayoutId id="2147483984" r:id="rId32"/>
    <p:sldLayoutId id="2147483985" r:id="rId33"/>
    <p:sldLayoutId id="2147483986" r:id="rId34"/>
    <p:sldLayoutId id="2147483987" r:id="rId35"/>
    <p:sldLayoutId id="2147483988" r:id="rId36"/>
    <p:sldLayoutId id="2147483989" r:id="rId37"/>
    <p:sldLayoutId id="2147483990" r:id="rId38"/>
    <p:sldLayoutId id="2147483991" r:id="rId39"/>
    <p:sldLayoutId id="2147483992" r:id="rId40"/>
    <p:sldLayoutId id="2147483993" r:id="rId41"/>
    <p:sldLayoutId id="2147483994" r:id="rId42"/>
    <p:sldLayoutId id="2147483995" r:id="rId43"/>
    <p:sldLayoutId id="2147483996" r:id="rId44"/>
    <p:sldLayoutId id="2147483997" r:id="rId45"/>
    <p:sldLayoutId id="2147483998" r:id="rId46"/>
    <p:sldLayoutId id="2147483999" r:id="rId47"/>
    <p:sldLayoutId id="2147484000" r:id="rId48"/>
    <p:sldLayoutId id="2147484001" r:id="rId49"/>
    <p:sldLayoutId id="2147484002" r:id="rId50"/>
    <p:sldLayoutId id="2147484003" r:id="rId51"/>
    <p:sldLayoutId id="2147484004" r:id="rId52"/>
    <p:sldLayoutId id="2147484005" r:id="rId53"/>
    <p:sldLayoutId id="2147484006" r:id="rId54"/>
    <p:sldLayoutId id="2147484007" r:id="rId55"/>
    <p:sldLayoutId id="2147484008" r:id="rId56"/>
    <p:sldLayoutId id="2147484009" r:id="rId5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071D49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rgbClr val="071D49"/>
        </a:buClr>
        <a:buFont typeface="Arial" panose="020B0604020202020204" pitchFamily="34" charset="0"/>
        <a:buChar char="​"/>
        <a:defRPr lang="en-US" sz="1200" kern="1200">
          <a:solidFill>
            <a:srgbClr val="51596C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71D49"/>
        </a:buClr>
        <a:buFont typeface="Arial" panose="020B0604020202020204" pitchFamily="34" charset="0"/>
        <a:buChar char="•"/>
        <a:defRPr lang="en-US" sz="1200" kern="1200">
          <a:solidFill>
            <a:srgbClr val="51596C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71D49"/>
        </a:buClr>
        <a:buFont typeface="Trebuchet MS" panose="020B0603020202020204" pitchFamily="34" charset="0"/>
        <a:buChar char="–"/>
        <a:defRPr lang="en-US" sz="1200" kern="1200">
          <a:solidFill>
            <a:srgbClr val="51596C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071D49"/>
        </a:buClr>
        <a:buFont typeface="Arial" panose="020B0604020202020204" pitchFamily="34" charset="0"/>
        <a:buChar char="​"/>
        <a:defRPr lang="en-US" sz="1600" kern="1200">
          <a:solidFill>
            <a:srgbClr val="071D49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71D49"/>
        </a:buClr>
        <a:buFont typeface="Arial" panose="020B0604020202020204" pitchFamily="34" charset="0"/>
        <a:buChar char="​"/>
        <a:defRPr lang="en-US" sz="1600" b="1" kern="1200" smtClean="0">
          <a:solidFill>
            <a:srgbClr val="51596C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71D49"/>
        </a:buClr>
        <a:buFont typeface="Arial" panose="020B0604020202020204" pitchFamily="34" charset="0"/>
        <a:buChar char="•"/>
        <a:defRPr lang="en-US" sz="1600" kern="1200" smtClean="0">
          <a:solidFill>
            <a:srgbClr val="51596C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Clr>
          <a:srgbClr val="071D49"/>
        </a:buClr>
        <a:buFont typeface="Arial" panose="020B0604020202020204" pitchFamily="34" charset="0"/>
        <a:buChar char="​"/>
        <a:defRPr lang="en-US" sz="4400" kern="1200" baseline="0" smtClean="0">
          <a:solidFill>
            <a:srgbClr val="51596C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rgbClr val="071D49"/>
        </a:buClr>
        <a:buFont typeface="Arial" panose="020B0604020202020204" pitchFamily="34" charset="0"/>
        <a:buChar char="​"/>
        <a:defRPr lang="en-US" sz="5400" kern="1200" baseline="0" smtClean="0">
          <a:solidFill>
            <a:srgbClr val="071D49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071D49"/>
        </a:buClr>
        <a:buFont typeface="Arial" panose="020B0604020202020204" pitchFamily="34" charset="0"/>
        <a:buChar char="​"/>
        <a:defRPr lang="en-US" sz="2400" kern="1200" baseline="0" dirty="0">
          <a:solidFill>
            <a:srgbClr val="071D49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1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5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C338C385-5E59-4BB7-998F-C646E591F434}" type="slidenum">
              <a:rPr lang="en-US" sz="800" smtClean="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800">
              <a:solidFill>
                <a:srgbClr val="9EA6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8" y="6475978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i="1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3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4" r:id="rId10"/>
    <p:sldLayoutId id="2147484035" r:id="rId11"/>
  </p:sldLayoutIdLst>
  <p:txStyles>
    <p:titleStyle>
      <a:lvl1pPr algn="l" defTabSz="121911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76" indent="-304776" algn="l" defTabSz="121911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3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15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81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8" r:id="rId8"/>
    <p:sldLayoutId id="2147484069" r:id="rId9"/>
  </p:sldLayoutIdLst>
  <p:txStyles>
    <p:titleStyle>
      <a:lvl1pPr algn="l" defTabSz="121911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76" indent="-304776" algn="l" defTabSz="121911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3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85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4" r:id="rId3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4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3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BC7F7E-C65C-45EB-9532-679E7D122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331222"/>
            <a:ext cx="1828800" cy="480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4962AB-BEF5-491E-9431-DACA8463579C}"/>
              </a:ext>
            </a:extLst>
          </p:cNvPr>
          <p:cNvSpPr txBox="1"/>
          <p:nvPr userDrawn="1"/>
        </p:nvSpPr>
        <p:spPr>
          <a:xfrm>
            <a:off x="11849100" y="6511396"/>
            <a:ext cx="3714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C338C385-5E59-4BB7-998F-C646E591F434}" type="slidenum">
              <a:rPr lang="en-US" sz="600" smtClean="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600">
              <a:solidFill>
                <a:srgbClr val="1A39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CE0E726-047F-4EDC-9407-200BED704259}"/>
              </a:ext>
            </a:extLst>
          </p:cNvPr>
          <p:cNvSpPr txBox="1">
            <a:spLocks/>
          </p:cNvSpPr>
          <p:nvPr userDrawn="1"/>
        </p:nvSpPr>
        <p:spPr>
          <a:xfrm>
            <a:off x="10020300" y="6494192"/>
            <a:ext cx="1828799" cy="228599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i="0"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252904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</p:sldLayoutIdLst>
  <p:hf hdr="0" ftr="0" dt="0"/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464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216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216" userDrawn="1">
          <p15:clr>
            <a:srgbClr val="F26B43"/>
          </p15:clr>
        </p15:guide>
        <p15:guide id="7" orient="horz" pos="4176" userDrawn="1">
          <p15:clr>
            <a:srgbClr val="F26B43"/>
          </p15:clr>
        </p15:guide>
        <p15:guide id="8" orient="horz" pos="4032" userDrawn="1">
          <p15:clr>
            <a:srgbClr val="F26B43"/>
          </p15:clr>
        </p15:guide>
        <p15:guide id="9" pos="384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760" userDrawn="1">
          <p15:clr>
            <a:srgbClr val="F26B43"/>
          </p15:clr>
        </p15:guide>
        <p15:guide id="12" orient="horz" pos="648" userDrawn="1">
          <p15:clr>
            <a:srgbClr val="F26B43"/>
          </p15:clr>
        </p15:guide>
        <p15:guide id="13" pos="1920" userDrawn="1">
          <p15:clr>
            <a:srgbClr val="F26B43"/>
          </p15:clr>
        </p15:guide>
        <p15:guide id="14" pos="2544" userDrawn="1">
          <p15:clr>
            <a:srgbClr val="F26B43"/>
          </p15:clr>
        </p15:guide>
        <p15:guide id="15" pos="5136" userDrawn="1">
          <p15:clr>
            <a:srgbClr val="F26B43"/>
          </p15:clr>
        </p15:guide>
        <p15:guide id="16" orient="horz" pos="936" userDrawn="1">
          <p15:clr>
            <a:srgbClr val="F26B43"/>
          </p15:clr>
        </p15:guide>
        <p15:guide id="17" orient="horz" pos="792" userDrawn="1">
          <p15:clr>
            <a:srgbClr val="F26B43"/>
          </p15:clr>
        </p15:guide>
        <p15:guide id="18" pos="2400" userDrawn="1">
          <p15:clr>
            <a:srgbClr val="F26B43"/>
          </p15:clr>
        </p15:guide>
        <p15:guide id="19" pos="2064" userDrawn="1">
          <p15:clr>
            <a:srgbClr val="F26B43"/>
          </p15:clr>
        </p15:guide>
        <p15:guide id="20" pos="1776" userDrawn="1">
          <p15:clr>
            <a:srgbClr val="F26B43"/>
          </p15:clr>
        </p15:guide>
        <p15:guide id="21" pos="2688" userDrawn="1">
          <p15:clr>
            <a:srgbClr val="F26B43"/>
          </p15:clr>
        </p15:guide>
        <p15:guide id="22" pos="3696" userDrawn="1">
          <p15:clr>
            <a:srgbClr val="F26B43"/>
          </p15:clr>
        </p15:guide>
        <p15:guide id="23" pos="3984" userDrawn="1">
          <p15:clr>
            <a:srgbClr val="F26B43"/>
          </p15:clr>
        </p15:guide>
        <p15:guide id="24" pos="4992" userDrawn="1">
          <p15:clr>
            <a:srgbClr val="F26B43"/>
          </p15:clr>
        </p15:guide>
        <p15:guide id="25" pos="5280" userDrawn="1">
          <p15:clr>
            <a:srgbClr val="F26B43"/>
          </p15:clr>
        </p15:guide>
        <p15:guide id="26" pos="5616" userDrawn="1">
          <p15:clr>
            <a:srgbClr val="F26B43"/>
          </p15:clr>
        </p15:guide>
        <p15:guide id="27" pos="5904" userDrawn="1">
          <p15:clr>
            <a:srgbClr val="F26B43"/>
          </p15:clr>
        </p15:guide>
        <p15:guide id="28" orient="horz" pos="3240" userDrawn="1">
          <p15:clr>
            <a:srgbClr val="F26B43"/>
          </p15:clr>
        </p15:guide>
        <p15:guide id="29" orient="horz" pos="2016" userDrawn="1">
          <p15:clr>
            <a:srgbClr val="F26B43"/>
          </p15:clr>
        </p15:guide>
        <p15:guide id="30" orient="horz" pos="2304" userDrawn="1">
          <p15:clr>
            <a:srgbClr val="F26B43"/>
          </p15:clr>
        </p15:guide>
        <p15:guide id="31" orient="horz" pos="3096" userDrawn="1">
          <p15:clr>
            <a:srgbClr val="F26B43"/>
          </p15:clr>
        </p15:guide>
        <p15:guide id="32" orient="horz" pos="33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74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6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C338C385-5E59-4BB7-998F-C646E591F434}" type="slidenum">
              <a:rPr lang="en-US" sz="800" smtClean="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800">
              <a:solidFill>
                <a:srgbClr val="9EA6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i="1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4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C338C385-5E59-4BB7-998F-C646E591F434}" type="slidenum">
              <a:rPr lang="en-US" sz="800" smtClean="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800">
              <a:solidFill>
                <a:srgbClr val="9EA6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i="1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8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22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4" r:id="rId4"/>
    <p:sldLayoutId id="2147483906" r:id="rId5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8497852-BC2E-DF44-B3C3-66279BDB544A}"/>
              </a:ext>
            </a:extLst>
          </p:cNvPr>
          <p:cNvSpPr txBox="1"/>
          <p:nvPr userDrawn="1"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C338C385-5E59-4BB7-998F-C646E591F434}" type="slidenum">
              <a:rPr lang="en-US" sz="800" smtClean="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800" dirty="0">
              <a:solidFill>
                <a:srgbClr val="9EA6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4C703EA-8666-7F43-9311-7753E922F4D6}"/>
              </a:ext>
            </a:extLst>
          </p:cNvPr>
          <p:cNvSpPr txBox="1">
            <a:spLocks/>
          </p:cNvSpPr>
          <p:nvPr userDrawn="1"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i="1" dirty="0">
                <a:solidFill>
                  <a:srgbClr val="9EA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827F0EB-CA32-5A4B-A55A-92AA49AA839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01424" y="248171"/>
            <a:ext cx="1548384" cy="4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4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3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4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9.png"/><Relationship Id="rId5" Type="http://schemas.openxmlformats.org/officeDocument/2006/relationships/image" Target="../media/image38.png"/><Relationship Id="rId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70.jpeg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sv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jpe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44.svg"/><Relationship Id="rId10" Type="http://schemas.openxmlformats.org/officeDocument/2006/relationships/image" Target="../media/image55.png"/><Relationship Id="rId4" Type="http://schemas.openxmlformats.org/officeDocument/2006/relationships/image" Target="../media/image43.png"/><Relationship Id="rId9" Type="http://schemas.openxmlformats.org/officeDocument/2006/relationships/image" Target="../media/image5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sitting on a couch eating popcorn&#10;&#10;Description automatically generated">
            <a:extLst>
              <a:ext uri="{FF2B5EF4-FFF2-40B4-BE49-F238E27FC236}">
                <a16:creationId xmlns:a16="http://schemas.microsoft.com/office/drawing/2014/main" id="{950938A9-2225-371E-A4B6-549A5C539F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A5FD10-85D0-C549-97A1-44365C9DC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Maximize Your Reach, Take Your Content Anywhere Cost-Effectively</a:t>
            </a:r>
            <a:endParaRPr lang="en-US" sz="3733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045D5-FB70-8C49-857D-CACC306A2F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3" y="2040480"/>
            <a:ext cx="5462629" cy="239489"/>
          </a:xfrm>
        </p:spPr>
        <p:txBody>
          <a:bodyPr/>
          <a:lstStyle/>
          <a:p>
            <a:r>
              <a:rPr lang="en-US" dirty="0"/>
              <a:t>Pravin Udho, </a:t>
            </a: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Managing Sales Director, Intelsat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9DA7FF-AFF2-E741-96F1-60158DDC21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October 2024</a:t>
            </a:r>
          </a:p>
        </p:txBody>
      </p:sp>
    </p:spTree>
    <p:extLst>
      <p:ext uri="{BB962C8B-B14F-4D97-AF65-F5344CB8AC3E}">
        <p14:creationId xmlns:p14="http://schemas.microsoft.com/office/powerpoint/2010/main" val="2905647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B44BB0F0-0BA9-2005-890A-F68CA37FFDB0}"/>
              </a:ext>
            </a:extLst>
          </p:cNvPr>
          <p:cNvSpPr/>
          <p:nvPr/>
        </p:nvSpPr>
        <p:spPr>
          <a:xfrm>
            <a:off x="559975" y="4633305"/>
            <a:ext cx="5647063" cy="187556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9F9B84A-53B7-3283-AE0E-DC60866ECD98}"/>
              </a:ext>
            </a:extLst>
          </p:cNvPr>
          <p:cNvSpPr/>
          <p:nvPr/>
        </p:nvSpPr>
        <p:spPr>
          <a:xfrm>
            <a:off x="559976" y="2094552"/>
            <a:ext cx="5636582" cy="1961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2EFDCF4-0E7B-76AE-6708-BD3A33C0CA7A}"/>
              </a:ext>
            </a:extLst>
          </p:cNvPr>
          <p:cNvSpPr/>
          <p:nvPr/>
        </p:nvSpPr>
        <p:spPr>
          <a:xfrm>
            <a:off x="6359440" y="4633305"/>
            <a:ext cx="5626102" cy="187556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949350-BB12-AA97-35FD-9396A63FD21A}"/>
              </a:ext>
            </a:extLst>
          </p:cNvPr>
          <p:cNvSpPr/>
          <p:nvPr/>
        </p:nvSpPr>
        <p:spPr>
          <a:xfrm>
            <a:off x="6348962" y="2094552"/>
            <a:ext cx="5647060" cy="1961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F432AC-E410-D04A-9321-DCF3B3699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IntelsatOne Managed Media Products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8AB40-8E55-7443-9EC4-C082F5AFDE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dirty="0">
                <a:solidFill>
                  <a:schemeClr val="tx2"/>
                </a:solidFill>
              </a:rPr>
              <a:t>nd-to-end broadcast transmission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content a</a:t>
            </a:r>
            <a:r>
              <a:rPr lang="en-US" sz="1800" dirty="0">
                <a:solidFill>
                  <a:schemeClr val="tx2"/>
                </a:solidFill>
              </a:rPr>
              <a:t>ggregation to global distribution</a:t>
            </a:r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97C61D9-1B17-BB1A-C0D1-B4C5C6D07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4" y="2103624"/>
            <a:ext cx="5414356" cy="1916853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FED06CC-9E7D-418A-A082-9E7ADAF22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06" y="4792019"/>
            <a:ext cx="5056047" cy="1691689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F28C75E-2456-08AD-406E-CBD005047FF8}"/>
              </a:ext>
            </a:extLst>
          </p:cNvPr>
          <p:cNvSpPr txBox="1"/>
          <p:nvPr/>
        </p:nvSpPr>
        <p:spPr>
          <a:xfrm>
            <a:off x="559976" y="1703514"/>
            <a:ext cx="5636583" cy="40011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+300,000 km of Fiber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7B7779A-1499-B134-9098-BBA256EB161F}"/>
              </a:ext>
            </a:extLst>
          </p:cNvPr>
          <p:cNvSpPr txBox="1"/>
          <p:nvPr/>
        </p:nvSpPr>
        <p:spPr>
          <a:xfrm>
            <a:off x="559975" y="4223741"/>
            <a:ext cx="5647063" cy="40011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 MCPC platforms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F22E5DE-7CD3-C54F-39A6-36BA8F1CF9B4}"/>
              </a:ext>
            </a:extLst>
          </p:cNvPr>
          <p:cNvSpPr txBox="1"/>
          <p:nvPr/>
        </p:nvSpPr>
        <p:spPr>
          <a:xfrm>
            <a:off x="6348961" y="1703514"/>
            <a:ext cx="5647061" cy="40011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+100 Teleport-Data Centers &amp;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PoPs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D31D659-9D7A-F45A-3901-CC65128398E8}"/>
              </a:ext>
            </a:extLst>
          </p:cNvPr>
          <p:cNvSpPr txBox="1"/>
          <p:nvPr/>
        </p:nvSpPr>
        <p:spPr>
          <a:xfrm>
            <a:off x="6359439" y="4223741"/>
            <a:ext cx="5626101" cy="40011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Uplinks &amp; Downlinks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B45B345-E0F9-A7EE-996B-E86969CFC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896" y="2329937"/>
            <a:ext cx="4104081" cy="163745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7090C33-55DC-D3DF-CFC9-1527B93B1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601" y="4792019"/>
            <a:ext cx="5500255" cy="14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08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62F964D6-91F1-C561-03FC-C4791B460280}"/>
              </a:ext>
            </a:extLst>
          </p:cNvPr>
          <p:cNvGrpSpPr/>
          <p:nvPr/>
        </p:nvGrpSpPr>
        <p:grpSpPr>
          <a:xfrm>
            <a:off x="2894143" y="3231464"/>
            <a:ext cx="813818" cy="829500"/>
            <a:chOff x="3843397" y="2711326"/>
            <a:chExt cx="813818" cy="829500"/>
          </a:xfrm>
        </p:grpSpPr>
        <p:pic>
          <p:nvPicPr>
            <p:cNvPr id="65" name="Picture 64" descr="A blue and black logo&#10;&#10;Description automatically generated">
              <a:extLst>
                <a:ext uri="{FF2B5EF4-FFF2-40B4-BE49-F238E27FC236}">
                  <a16:creationId xmlns:a16="http://schemas.microsoft.com/office/drawing/2014/main" id="{21591356-1B94-80B1-B619-C191C6682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3397" y="2711326"/>
              <a:ext cx="813818" cy="813818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74DAD2A-5B4F-2036-4DA5-EE250951A79C}"/>
                </a:ext>
              </a:extLst>
            </p:cNvPr>
            <p:cNvSpPr/>
            <p:nvPr/>
          </p:nvSpPr>
          <p:spPr>
            <a:xfrm>
              <a:off x="3963248" y="3340772"/>
              <a:ext cx="592177" cy="200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8D5F319-9077-8895-8533-6B565F52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IntelsatOne</a:t>
            </a:r>
            <a:r>
              <a:rPr lang="en-US" dirty="0"/>
              <a:t> IP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419CB-49DD-C0A8-4272-53C1F9BE32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building with a satellite dish&#10;&#10;Description automatically generated">
            <a:extLst>
              <a:ext uri="{FF2B5EF4-FFF2-40B4-BE49-F238E27FC236}">
                <a16:creationId xmlns:a16="http://schemas.microsoft.com/office/drawing/2014/main" id="{1A62E865-DED7-D397-CC5C-0D284B8D1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04" y="3400650"/>
            <a:ext cx="813818" cy="813818"/>
          </a:xfrm>
          <a:prstGeom prst="rect">
            <a:avLst/>
          </a:prstGeom>
        </p:spPr>
      </p:pic>
      <p:pic>
        <p:nvPicPr>
          <p:cNvPr id="8" name="Picture 7" descr="A wifi symbol with a circle&#10;&#10;Description automatically generated">
            <a:extLst>
              <a:ext uri="{FF2B5EF4-FFF2-40B4-BE49-F238E27FC236}">
                <a16:creationId xmlns:a16="http://schemas.microsoft.com/office/drawing/2014/main" id="{1EBEEC46-2387-C9C1-3E38-0F76C94F9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46" y="3481087"/>
            <a:ext cx="399362" cy="400110"/>
          </a:xfrm>
          <a:prstGeom prst="rect">
            <a:avLst/>
          </a:prstGeom>
        </p:spPr>
      </p:pic>
      <p:pic>
        <p:nvPicPr>
          <p:cNvPr id="9" name="Picture 8" descr="A building with a satellite dish&#10;&#10;Description automatically generated">
            <a:extLst>
              <a:ext uri="{FF2B5EF4-FFF2-40B4-BE49-F238E27FC236}">
                <a16:creationId xmlns:a16="http://schemas.microsoft.com/office/drawing/2014/main" id="{313EB92C-3418-1414-0E5E-18F1AACB7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53548" y="2229438"/>
            <a:ext cx="779704" cy="779704"/>
          </a:xfrm>
          <a:prstGeom prst="rect">
            <a:avLst/>
          </a:prstGeom>
        </p:spPr>
      </p:pic>
      <p:pic>
        <p:nvPicPr>
          <p:cNvPr id="10" name="Picture 9" descr="A building with a satellite dish&#10;&#10;Description automatically generated">
            <a:extLst>
              <a:ext uri="{FF2B5EF4-FFF2-40B4-BE49-F238E27FC236}">
                <a16:creationId xmlns:a16="http://schemas.microsoft.com/office/drawing/2014/main" id="{70172036-049A-0BA5-96BD-0053E167A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91056" y="2833472"/>
            <a:ext cx="779704" cy="779704"/>
          </a:xfrm>
          <a:prstGeom prst="rect">
            <a:avLst/>
          </a:prstGeom>
        </p:spPr>
      </p:pic>
      <p:pic>
        <p:nvPicPr>
          <p:cNvPr id="11" name="Picture 10" descr="A wifi symbol with a circle&#10;&#10;Description automatically generated">
            <a:extLst>
              <a:ext uri="{FF2B5EF4-FFF2-40B4-BE49-F238E27FC236}">
                <a16:creationId xmlns:a16="http://schemas.microsoft.com/office/drawing/2014/main" id="{3C71189D-1CDC-C677-1EC7-A17E1870A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9675" y="2291236"/>
            <a:ext cx="307042" cy="307617"/>
          </a:xfrm>
          <a:prstGeom prst="rect">
            <a:avLst/>
          </a:prstGeom>
        </p:spPr>
      </p:pic>
      <p:pic>
        <p:nvPicPr>
          <p:cNvPr id="12" name="Picture 11" descr="A wifi symbol with a circle&#10;&#10;Description automatically generated">
            <a:extLst>
              <a:ext uri="{FF2B5EF4-FFF2-40B4-BE49-F238E27FC236}">
                <a16:creationId xmlns:a16="http://schemas.microsoft.com/office/drawing/2014/main" id="{DE2B29A9-32B8-6486-DF93-99E7CA292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611" y="2915707"/>
            <a:ext cx="307042" cy="30761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7E3550-D263-1B70-7987-D48E01F2B304}"/>
              </a:ext>
            </a:extLst>
          </p:cNvPr>
          <p:cNvCxnSpPr>
            <a:cxnSpLocks/>
          </p:cNvCxnSpPr>
          <p:nvPr/>
        </p:nvCxnSpPr>
        <p:spPr>
          <a:xfrm>
            <a:off x="7652877" y="2685482"/>
            <a:ext cx="2370362" cy="2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B4BCFCA-EBFF-C3B0-33DA-100D3064EC7A}"/>
              </a:ext>
            </a:extLst>
          </p:cNvPr>
          <p:cNvCxnSpPr>
            <a:cxnSpLocks/>
          </p:cNvCxnSpPr>
          <p:nvPr/>
        </p:nvCxnSpPr>
        <p:spPr>
          <a:xfrm>
            <a:off x="1682684" y="3845659"/>
            <a:ext cx="13313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12DEE15-C16B-575D-9884-888AC07C915C}"/>
              </a:ext>
            </a:extLst>
          </p:cNvPr>
          <p:cNvSpPr txBox="1">
            <a:spLocks/>
          </p:cNvSpPr>
          <p:nvPr/>
        </p:nvSpPr>
        <p:spPr>
          <a:xfrm>
            <a:off x="2882348" y="2890049"/>
            <a:ext cx="1635177" cy="24654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 kern="120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9EA6B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IntelsatOne IP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PoP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egoe UI Historic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2A16F4-EEE3-C992-098D-13EFDB6BDA2E}"/>
              </a:ext>
            </a:extLst>
          </p:cNvPr>
          <p:cNvGrpSpPr/>
          <p:nvPr/>
        </p:nvGrpSpPr>
        <p:grpSpPr>
          <a:xfrm>
            <a:off x="3410011" y="3424626"/>
            <a:ext cx="835601" cy="872568"/>
            <a:chOff x="5666665" y="4511707"/>
            <a:chExt cx="1654172" cy="1741432"/>
          </a:xfrm>
        </p:grpSpPr>
        <p:pic>
          <p:nvPicPr>
            <p:cNvPr id="26" name="Picture 25" descr="A blue and black cloud&#10;&#10;Description automatically generated">
              <a:extLst>
                <a:ext uri="{FF2B5EF4-FFF2-40B4-BE49-F238E27FC236}">
                  <a16:creationId xmlns:a16="http://schemas.microsoft.com/office/drawing/2014/main" id="{816B5F37-CEA6-0157-7C76-DDE9E1687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11"/>
            <a:stretch/>
          </p:blipFill>
          <p:spPr>
            <a:xfrm>
              <a:off x="5666665" y="4511707"/>
              <a:ext cx="1654172" cy="1741432"/>
            </a:xfrm>
            <a:prstGeom prst="rect">
              <a:avLst/>
            </a:prstGeom>
            <a:noFill/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7993FD4-95F4-8374-F78B-B5FB697F27CC}"/>
                </a:ext>
              </a:extLst>
            </p:cNvPr>
            <p:cNvGrpSpPr/>
            <p:nvPr/>
          </p:nvGrpSpPr>
          <p:grpSpPr>
            <a:xfrm>
              <a:off x="6075470" y="5121629"/>
              <a:ext cx="664813" cy="664813"/>
              <a:chOff x="6567233" y="5252858"/>
              <a:chExt cx="1444653" cy="1444653"/>
            </a:xfrm>
          </p:grpSpPr>
          <p:pic>
            <p:nvPicPr>
              <p:cNvPr id="28" name="Picture 27" descr="A blue and white globe&#10;&#10;Description automatically generated">
                <a:extLst>
                  <a:ext uri="{FF2B5EF4-FFF2-40B4-BE49-F238E27FC236}">
                    <a16:creationId xmlns:a16="http://schemas.microsoft.com/office/drawing/2014/main" id="{1B968B31-826F-C3DB-16BD-4B28ABA6CB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742" b="94382" l="5431" r="94944">
                            <a14:foregroundMark x1="39326" y1="6742" x2="39326" y2="6742"/>
                            <a14:foregroundMark x1="95131" y1="41760" x2="95131" y2="41760"/>
                            <a14:foregroundMark x1="59551" y1="94569" x2="59551" y2="94569"/>
                            <a14:foregroundMark x1="5431" y1="52809" x2="5431" y2="52809"/>
                            <a14:foregroundMark x1="30524" y1="27528" x2="30524" y2="27528"/>
                            <a14:foregroundMark x1="34831" y1="26966" x2="34831" y2="26966"/>
                            <a14:foregroundMark x1="33146" y1="26966" x2="33146" y2="26966"/>
                            <a14:foregroundMark x1="30524" y1="26966" x2="22659" y2="27528"/>
                            <a14:foregroundMark x1="60112" y1="27528" x2="60112" y2="26966"/>
                            <a14:foregroundMark x1="28090" y1="72846" x2="29401" y2="74157"/>
                            <a14:foregroundMark x1="63670" y1="72846" x2="67416" y2="72846"/>
                            <a14:foregroundMark x1="49064" y1="79026" x2="47753" y2="88202"/>
                            <a14:foregroundMark x1="41573" y1="80337" x2="41011" y2="76030"/>
                            <a14:foregroundMark x1="61985" y1="75281" x2="61985" y2="73596"/>
                            <a14:foregroundMark x1="76592" y1="72285" x2="79026" y2="75281"/>
                            <a14:foregroundMark x1="67978" y1="74719" x2="65543" y2="77154"/>
                            <a14:foregroundMark x1="76592" y1="71723" x2="80337" y2="76592"/>
                            <a14:foregroundMark x1="74157" y1="74719" x2="70412" y2="73596"/>
                            <a14:foregroundMark x1="72846" y1="71723" x2="84644" y2="68539"/>
                            <a14:foregroundMark x1="73596" y1="72285" x2="76030" y2="72285"/>
                            <a14:foregroundMark x1="79775" y1="68539" x2="69850" y2="71723"/>
                            <a14:foregroundMark x1="71723" y1="71723" x2="71723" y2="71723"/>
                            <a14:foregroundMark x1="69850" y1="73596" x2="66854" y2="74157"/>
                            <a14:foregroundMark x1="66854" y1="74157" x2="61985" y2="76030"/>
                            <a14:foregroundMark x1="77903" y1="72285" x2="61985" y2="77715"/>
                            <a14:foregroundMark x1="29401" y1="70412" x2="38015" y2="73596"/>
                            <a14:foregroundMark x1="45880" y1="88202" x2="45880" y2="83333"/>
                            <a14:foregroundMark x1="47191" y1="11610" x2="44195" y2="22659"/>
                            <a14:foregroundMark x1="47753" y1="19476" x2="55805" y2="16479"/>
                            <a14:foregroundMark x1="47191" y1="24345" x2="49625" y2="23221"/>
                            <a14:foregroundMark x1="61985" y1="26966" x2="80337" y2="25094"/>
                            <a14:foregroundMark x1="58801" y1="26966" x2="88202" y2="29963"/>
                            <a14:foregroundMark x1="50991" y1="27694" x2="65356" y2="28652"/>
                            <a14:foregroundMark x1="28839" y1="26217" x2="49704" y2="27608"/>
                            <a14:foregroundMark x1="65356" y1="28652" x2="66854" y2="29401"/>
                            <a14:foregroundMark x1="39888" y1="76030" x2="63670" y2="74157"/>
                            <a14:foregroundMark x1="37266" y1="74157" x2="64419" y2="76030"/>
                            <a14:foregroundMark x1="50187" y1="79026" x2="56367" y2="77715"/>
                            <a14:foregroundMark x1="54494" y1="77715" x2="63670" y2="79588"/>
                            <a14:foregroundMark x1="54494" y1="80337" x2="42884" y2="80899"/>
                            <a14:foregroundMark x1="74157" y1="50000" x2="83146" y2="50000"/>
                            <a14:foregroundMark x1="23221" y1="50749" x2="23221" y2="50749"/>
                            <a14:foregroundMark x1="23221" y1="50749" x2="23221" y2="50749"/>
                            <a14:foregroundMark x1="24532" y1="50000" x2="24532" y2="50000"/>
                            <a14:foregroundMark x1="24532" y1="50000" x2="24532" y2="50000"/>
                            <a14:foregroundMark x1="25655" y1="50749" x2="25655" y2="50749"/>
                            <a14:foregroundMark x1="25094" y1="50000" x2="21536" y2="49438"/>
                            <a14:backgroundMark x1="22097" y1="39326" x2="22097" y2="39326"/>
                            <a14:backgroundMark x1="49064" y1="38764" x2="49064" y2="38764"/>
                            <a14:backgroundMark x1="50375" y1="38764" x2="50375" y2="38764"/>
                            <a14:backgroundMark x1="49064" y1="38015" x2="49064" y2="38015"/>
                            <a14:backgroundMark x1="48502" y1="38015" x2="48502" y2="38015"/>
                            <a14:backgroundMark x1="50936" y1="20974" x2="50936" y2="20974"/>
                            <a14:backgroundMark x1="50936" y1="20974" x2="50936" y2="20974"/>
                            <a14:backgroundMark x1="66854" y1="51498" x2="66854" y2="51498"/>
                            <a14:backgroundMark x1="66854" y1="51498" x2="66854" y2="51498"/>
                            <a14:backgroundMark x1="63109" y1="52809" x2="63109" y2="52809"/>
                            <a14:backgroundMark x1="62547" y1="52809" x2="62547" y2="52809"/>
                            <a14:backgroundMark x1="62547" y1="52809" x2="62547" y2="52809"/>
                            <a14:backgroundMark x1="62547" y1="52247" x2="64419" y2="50936"/>
                            <a14:backgroundMark x1="64419" y1="50936" x2="64419" y2="50936"/>
                            <a14:backgroundMark x1="64419" y1="50936" x2="64419" y2="50936"/>
                            <a14:backgroundMark x1="64419" y1="50936" x2="64419" y2="50936"/>
                            <a14:backgroundMark x1="49064" y1="50375" x2="49064" y2="50375"/>
                            <a14:backgroundMark x1="49064" y1="50375" x2="49064" y2="50375"/>
                            <a14:backgroundMark x1="49064" y1="50375" x2="49064" y2="50375"/>
                            <a14:backgroundMark x1="49625" y1="50936" x2="49625" y2="50936"/>
                            <a14:backgroundMark x1="51498" y1="53371" x2="51498" y2="53371"/>
                            <a14:backgroundMark x1="48502" y1="55805" x2="48502" y2="55805"/>
                            <a14:backgroundMark x1="48502" y1="55805" x2="48502" y2="55805"/>
                            <a14:backgroundMark x1="48502" y1="55805" x2="48502" y2="55805"/>
                            <a14:backgroundMark x1="49625" y1="60112" x2="49625" y2="60112"/>
                            <a14:backgroundMark x1="50375" y1="60112" x2="50375" y2="60112"/>
                            <a14:backgroundMark x1="50936" y1="60112" x2="50936" y2="60112"/>
                            <a14:backgroundMark x1="47753" y1="47191" x2="47753" y2="47191"/>
                            <a14:backgroundMark x1="50936" y1="41199" x2="50556" y2="72301"/>
                            <a14:backgroundMark x1="25793" y1="51209" x2="67790" y2="57491"/>
                            <a14:backgroundMark x1="67790" y1="57491" x2="73005" y2="52687"/>
                            <a14:backgroundMark x1="73596" y1="49625" x2="26404" y2="49064"/>
                            <a14:backgroundMark x1="49064" y1="36142" x2="50187" y2="31835"/>
                            <a14:backgroundMark x1="44757" y1="34831" x2="52622" y2="32959"/>
                            <a14:backgroundMark x1="47191" y1="32959" x2="52060" y2="32959"/>
                            <a14:backgroundMark x1="47191" y1="32397" x2="52622" y2="32397"/>
                            <a14:backgroundMark x1="47191" y1="32397" x2="54494" y2="33708"/>
                            <a14:backgroundMark x1="47753" y1="32397" x2="45318" y2="30524"/>
                            <a14:backgroundMark x1="47191" y1="30524" x2="47191" y2="30524"/>
                            <a14:backgroundMark x1="50187" y1="31086" x2="50187" y2="31086"/>
                            <a14:backgroundMark x1="50187" y1="31086" x2="50187" y2="31086"/>
                            <a14:backgroundMark x1="49625" y1="30524" x2="49625" y2="30524"/>
                            <a14:backgroundMark x1="49625" y1="30524" x2="49625" y2="30524"/>
                            <a14:backgroundMark x1="50187" y1="30524" x2="50187" y2="30524"/>
                            <a14:backgroundMark x1="47940" y1="30150" x2="52247" y2="30712"/>
                            <a14:backgroundMark x1="49813" y1="31461" x2="49813" y2="31461"/>
                            <a14:backgroundMark x1="49251" y1="31461" x2="49251" y2="31461"/>
                            <a14:backgroundMark x1="49251" y1="29588" x2="49251" y2="29588"/>
                            <a14:backgroundMark x1="49251" y1="29588" x2="49251" y2="2958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67233" y="5252858"/>
                <a:ext cx="1444653" cy="1444653"/>
              </a:xfrm>
              <a:prstGeom prst="rect">
                <a:avLst/>
              </a:prstGeom>
            </p:spPr>
          </p:pic>
          <p:pic>
            <p:nvPicPr>
              <p:cNvPr id="29" name="Picture 28" descr="A blue line art of a computer screen&#10;&#10;Description automatically generated">
                <a:extLst>
                  <a:ext uri="{FF2B5EF4-FFF2-40B4-BE49-F238E27FC236}">
                    <a16:creationId xmlns:a16="http://schemas.microsoft.com/office/drawing/2014/main" id="{2FAD0454-11CC-368F-7D1C-E57D0A50A9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6917" t="22475" r="31983" b="40721"/>
              <a:stretch/>
            </p:blipFill>
            <p:spPr>
              <a:xfrm>
                <a:off x="6834237" y="5588192"/>
                <a:ext cx="850844" cy="761917"/>
              </a:xfrm>
              <a:prstGeom prst="rect">
                <a:avLst/>
              </a:prstGeom>
            </p:spPr>
          </p:pic>
        </p:grp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3A0ACFC-1F2F-2175-310C-366A7FF615DC}"/>
              </a:ext>
            </a:extLst>
          </p:cNvPr>
          <p:cNvCxnSpPr>
            <a:cxnSpLocks/>
          </p:cNvCxnSpPr>
          <p:nvPr/>
        </p:nvCxnSpPr>
        <p:spPr>
          <a:xfrm>
            <a:off x="7705762" y="3142781"/>
            <a:ext cx="2370362" cy="2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6AEF425-D0E5-9899-031C-52581A19C4F6}"/>
              </a:ext>
            </a:extLst>
          </p:cNvPr>
          <p:cNvCxnSpPr>
            <a:cxnSpLocks/>
          </p:cNvCxnSpPr>
          <p:nvPr/>
        </p:nvCxnSpPr>
        <p:spPr>
          <a:xfrm>
            <a:off x="7774951" y="5195809"/>
            <a:ext cx="2370362" cy="2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A0657C6-7D31-ED0D-C498-CC2FA31ACA01}"/>
              </a:ext>
            </a:extLst>
          </p:cNvPr>
          <p:cNvCxnSpPr>
            <a:cxnSpLocks/>
          </p:cNvCxnSpPr>
          <p:nvPr/>
        </p:nvCxnSpPr>
        <p:spPr>
          <a:xfrm>
            <a:off x="7751921" y="5619734"/>
            <a:ext cx="2370362" cy="2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8" name="Picture 57" descr="A building with a satellite dish&#10;&#10;Description automatically generated">
            <a:extLst>
              <a:ext uri="{FF2B5EF4-FFF2-40B4-BE49-F238E27FC236}">
                <a16:creationId xmlns:a16="http://schemas.microsoft.com/office/drawing/2014/main" id="{D78D61F1-8882-780F-7E98-4FBCC537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91056" y="4583755"/>
            <a:ext cx="779704" cy="779704"/>
          </a:xfrm>
          <a:prstGeom prst="rect">
            <a:avLst/>
          </a:prstGeom>
        </p:spPr>
      </p:pic>
      <p:pic>
        <p:nvPicPr>
          <p:cNvPr id="59" name="Picture 58" descr="A building with a satellite dish&#10;&#10;Description automatically generated">
            <a:extLst>
              <a:ext uri="{FF2B5EF4-FFF2-40B4-BE49-F238E27FC236}">
                <a16:creationId xmlns:a16="http://schemas.microsoft.com/office/drawing/2014/main" id="{744E869D-13BD-D5EC-4A46-F2639E409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95072" y="5152163"/>
            <a:ext cx="779704" cy="779704"/>
          </a:xfrm>
          <a:prstGeom prst="rect">
            <a:avLst/>
          </a:prstGeom>
        </p:spPr>
      </p:pic>
      <p:pic>
        <p:nvPicPr>
          <p:cNvPr id="60" name="Picture 59" descr="A wifi symbol with a circle&#10;&#10;Description automatically generated">
            <a:extLst>
              <a:ext uri="{FF2B5EF4-FFF2-40B4-BE49-F238E27FC236}">
                <a16:creationId xmlns:a16="http://schemas.microsoft.com/office/drawing/2014/main" id="{568F58FB-07D9-EC21-D338-C838703CE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190" y="4676092"/>
            <a:ext cx="307042" cy="307617"/>
          </a:xfrm>
          <a:prstGeom prst="rect">
            <a:avLst/>
          </a:prstGeom>
        </p:spPr>
      </p:pic>
      <p:pic>
        <p:nvPicPr>
          <p:cNvPr id="61" name="Picture 60" descr="A wifi symbol with a circle&#10;&#10;Description automatically generated">
            <a:extLst>
              <a:ext uri="{FF2B5EF4-FFF2-40B4-BE49-F238E27FC236}">
                <a16:creationId xmlns:a16="http://schemas.microsoft.com/office/drawing/2014/main" id="{CBA2EED4-7D96-460F-63FD-338DBA970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2558" y="5267137"/>
            <a:ext cx="307042" cy="307617"/>
          </a:xfrm>
          <a:prstGeom prst="rect">
            <a:avLst/>
          </a:prstGeom>
        </p:spPr>
      </p:pic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42316012-F59C-4A16-1FB3-F11111A2BF44}"/>
              </a:ext>
            </a:extLst>
          </p:cNvPr>
          <p:cNvSpPr txBox="1">
            <a:spLocks/>
          </p:cNvSpPr>
          <p:nvPr/>
        </p:nvSpPr>
        <p:spPr>
          <a:xfrm>
            <a:off x="6096000" y="1930564"/>
            <a:ext cx="1635177" cy="24654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 kern="120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9EA6B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IntelsatOne IP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PoP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egoe UI Historic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3E915E8F-1BBA-1303-45D7-DFD95DE4CFCA}"/>
              </a:ext>
            </a:extLst>
          </p:cNvPr>
          <p:cNvSpPr txBox="1">
            <a:spLocks/>
          </p:cNvSpPr>
          <p:nvPr/>
        </p:nvSpPr>
        <p:spPr>
          <a:xfrm>
            <a:off x="6116744" y="5788148"/>
            <a:ext cx="1635177" cy="24654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 kern="120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9EA6B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IntelsatOne IP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PoP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egoe UI Historic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38880B7-435E-0FD9-825F-51E37FFC0B9D}"/>
              </a:ext>
            </a:extLst>
          </p:cNvPr>
          <p:cNvGrpSpPr/>
          <p:nvPr/>
        </p:nvGrpSpPr>
        <p:grpSpPr>
          <a:xfrm>
            <a:off x="6120515" y="2275195"/>
            <a:ext cx="813818" cy="829500"/>
            <a:chOff x="3843397" y="2711326"/>
            <a:chExt cx="813818" cy="829500"/>
          </a:xfrm>
        </p:grpSpPr>
        <p:pic>
          <p:nvPicPr>
            <p:cNvPr id="77" name="Picture 76" descr="A blue and black logo&#10;&#10;Description automatically generated">
              <a:extLst>
                <a:ext uri="{FF2B5EF4-FFF2-40B4-BE49-F238E27FC236}">
                  <a16:creationId xmlns:a16="http://schemas.microsoft.com/office/drawing/2014/main" id="{2BCFDBB4-D5F9-C74D-9D00-BAFA6418D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3397" y="2711326"/>
              <a:ext cx="813818" cy="813818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B64CB0E-F513-3C6A-26D3-FB75F0F388AE}"/>
                </a:ext>
              </a:extLst>
            </p:cNvPr>
            <p:cNvSpPr/>
            <p:nvPr/>
          </p:nvSpPr>
          <p:spPr>
            <a:xfrm>
              <a:off x="3963248" y="3340772"/>
              <a:ext cx="592177" cy="200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73F2547-8A06-3DAA-C042-EC29144B7999}"/>
              </a:ext>
            </a:extLst>
          </p:cNvPr>
          <p:cNvGrpSpPr/>
          <p:nvPr/>
        </p:nvGrpSpPr>
        <p:grpSpPr>
          <a:xfrm>
            <a:off x="6636383" y="2468357"/>
            <a:ext cx="835601" cy="872568"/>
            <a:chOff x="5666665" y="4511707"/>
            <a:chExt cx="1654172" cy="1741432"/>
          </a:xfrm>
        </p:grpSpPr>
        <p:pic>
          <p:nvPicPr>
            <p:cNvPr id="80" name="Picture 79" descr="A blue and black cloud&#10;&#10;Description automatically generated">
              <a:extLst>
                <a:ext uri="{FF2B5EF4-FFF2-40B4-BE49-F238E27FC236}">
                  <a16:creationId xmlns:a16="http://schemas.microsoft.com/office/drawing/2014/main" id="{F89484E3-70B4-26E0-CAE8-10BF1257B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11"/>
            <a:stretch/>
          </p:blipFill>
          <p:spPr>
            <a:xfrm>
              <a:off x="5666665" y="4511707"/>
              <a:ext cx="1654172" cy="1741432"/>
            </a:xfrm>
            <a:prstGeom prst="rect">
              <a:avLst/>
            </a:prstGeom>
            <a:noFill/>
          </p:spPr>
        </p:pic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9D0CCA1-A21D-97CB-2DBB-70D0AB2E279C}"/>
                </a:ext>
              </a:extLst>
            </p:cNvPr>
            <p:cNvGrpSpPr/>
            <p:nvPr/>
          </p:nvGrpSpPr>
          <p:grpSpPr>
            <a:xfrm>
              <a:off x="6075470" y="5121629"/>
              <a:ext cx="664813" cy="664813"/>
              <a:chOff x="6567233" y="5252858"/>
              <a:chExt cx="1444653" cy="1444653"/>
            </a:xfrm>
          </p:grpSpPr>
          <p:pic>
            <p:nvPicPr>
              <p:cNvPr id="82" name="Picture 81" descr="A blue and white globe&#10;&#10;Description automatically generated">
                <a:extLst>
                  <a:ext uri="{FF2B5EF4-FFF2-40B4-BE49-F238E27FC236}">
                    <a16:creationId xmlns:a16="http://schemas.microsoft.com/office/drawing/2014/main" id="{018E9C2A-897E-B637-98BD-A3F3843AE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742" b="94382" l="5431" r="94944">
                            <a14:foregroundMark x1="39326" y1="6742" x2="39326" y2="6742"/>
                            <a14:foregroundMark x1="95131" y1="41760" x2="95131" y2="41760"/>
                            <a14:foregroundMark x1="59551" y1="94569" x2="59551" y2="94569"/>
                            <a14:foregroundMark x1="5431" y1="52809" x2="5431" y2="52809"/>
                            <a14:foregroundMark x1="30524" y1="27528" x2="30524" y2="27528"/>
                            <a14:foregroundMark x1="34831" y1="26966" x2="34831" y2="26966"/>
                            <a14:foregroundMark x1="33146" y1="26966" x2="33146" y2="26966"/>
                            <a14:foregroundMark x1="30524" y1="26966" x2="22659" y2="27528"/>
                            <a14:foregroundMark x1="60112" y1="27528" x2="60112" y2="26966"/>
                            <a14:foregroundMark x1="28090" y1="72846" x2="29401" y2="74157"/>
                            <a14:foregroundMark x1="63670" y1="72846" x2="67416" y2="72846"/>
                            <a14:foregroundMark x1="49064" y1="79026" x2="47753" y2="88202"/>
                            <a14:foregroundMark x1="41573" y1="80337" x2="41011" y2="76030"/>
                            <a14:foregroundMark x1="61985" y1="75281" x2="61985" y2="73596"/>
                            <a14:foregroundMark x1="76592" y1="72285" x2="79026" y2="75281"/>
                            <a14:foregroundMark x1="67978" y1="74719" x2="65543" y2="77154"/>
                            <a14:foregroundMark x1="76592" y1="71723" x2="80337" y2="76592"/>
                            <a14:foregroundMark x1="74157" y1="74719" x2="70412" y2="73596"/>
                            <a14:foregroundMark x1="72846" y1="71723" x2="84644" y2="68539"/>
                            <a14:foregroundMark x1="73596" y1="72285" x2="76030" y2="72285"/>
                            <a14:foregroundMark x1="79775" y1="68539" x2="69850" y2="71723"/>
                            <a14:foregroundMark x1="71723" y1="71723" x2="71723" y2="71723"/>
                            <a14:foregroundMark x1="69850" y1="73596" x2="66854" y2="74157"/>
                            <a14:foregroundMark x1="66854" y1="74157" x2="61985" y2="76030"/>
                            <a14:foregroundMark x1="77903" y1="72285" x2="61985" y2="77715"/>
                            <a14:foregroundMark x1="29401" y1="70412" x2="38015" y2="73596"/>
                            <a14:foregroundMark x1="45880" y1="88202" x2="45880" y2="83333"/>
                            <a14:foregroundMark x1="47191" y1="11610" x2="44195" y2="22659"/>
                            <a14:foregroundMark x1="47753" y1="19476" x2="55805" y2="16479"/>
                            <a14:foregroundMark x1="47191" y1="24345" x2="49625" y2="23221"/>
                            <a14:foregroundMark x1="61985" y1="26966" x2="80337" y2="25094"/>
                            <a14:foregroundMark x1="58801" y1="26966" x2="88202" y2="29963"/>
                            <a14:foregroundMark x1="50991" y1="27694" x2="65356" y2="28652"/>
                            <a14:foregroundMark x1="28839" y1="26217" x2="49704" y2="27608"/>
                            <a14:foregroundMark x1="65356" y1="28652" x2="66854" y2="29401"/>
                            <a14:foregroundMark x1="39888" y1="76030" x2="63670" y2="74157"/>
                            <a14:foregroundMark x1="37266" y1="74157" x2="64419" y2="76030"/>
                            <a14:foregroundMark x1="50187" y1="79026" x2="56367" y2="77715"/>
                            <a14:foregroundMark x1="54494" y1="77715" x2="63670" y2="79588"/>
                            <a14:foregroundMark x1="54494" y1="80337" x2="42884" y2="80899"/>
                            <a14:foregroundMark x1="74157" y1="50000" x2="83146" y2="50000"/>
                            <a14:foregroundMark x1="23221" y1="50749" x2="23221" y2="50749"/>
                            <a14:foregroundMark x1="23221" y1="50749" x2="23221" y2="50749"/>
                            <a14:foregroundMark x1="24532" y1="50000" x2="24532" y2="50000"/>
                            <a14:foregroundMark x1="24532" y1="50000" x2="24532" y2="50000"/>
                            <a14:foregroundMark x1="25655" y1="50749" x2="25655" y2="50749"/>
                            <a14:foregroundMark x1="25094" y1="50000" x2="21536" y2="49438"/>
                            <a14:backgroundMark x1="22097" y1="39326" x2="22097" y2="39326"/>
                            <a14:backgroundMark x1="49064" y1="38764" x2="49064" y2="38764"/>
                            <a14:backgroundMark x1="50375" y1="38764" x2="50375" y2="38764"/>
                            <a14:backgroundMark x1="49064" y1="38015" x2="49064" y2="38015"/>
                            <a14:backgroundMark x1="48502" y1="38015" x2="48502" y2="38015"/>
                            <a14:backgroundMark x1="50936" y1="20974" x2="50936" y2="20974"/>
                            <a14:backgroundMark x1="50936" y1="20974" x2="50936" y2="20974"/>
                            <a14:backgroundMark x1="66854" y1="51498" x2="66854" y2="51498"/>
                            <a14:backgroundMark x1="66854" y1="51498" x2="66854" y2="51498"/>
                            <a14:backgroundMark x1="63109" y1="52809" x2="63109" y2="52809"/>
                            <a14:backgroundMark x1="62547" y1="52809" x2="62547" y2="52809"/>
                            <a14:backgroundMark x1="62547" y1="52809" x2="62547" y2="52809"/>
                            <a14:backgroundMark x1="62547" y1="52247" x2="64419" y2="50936"/>
                            <a14:backgroundMark x1="64419" y1="50936" x2="64419" y2="50936"/>
                            <a14:backgroundMark x1="64419" y1="50936" x2="64419" y2="50936"/>
                            <a14:backgroundMark x1="64419" y1="50936" x2="64419" y2="50936"/>
                            <a14:backgroundMark x1="49064" y1="50375" x2="49064" y2="50375"/>
                            <a14:backgroundMark x1="49064" y1="50375" x2="49064" y2="50375"/>
                            <a14:backgroundMark x1="49064" y1="50375" x2="49064" y2="50375"/>
                            <a14:backgroundMark x1="49625" y1="50936" x2="49625" y2="50936"/>
                            <a14:backgroundMark x1="51498" y1="53371" x2="51498" y2="53371"/>
                            <a14:backgroundMark x1="48502" y1="55805" x2="48502" y2="55805"/>
                            <a14:backgroundMark x1="48502" y1="55805" x2="48502" y2="55805"/>
                            <a14:backgroundMark x1="48502" y1="55805" x2="48502" y2="55805"/>
                            <a14:backgroundMark x1="49625" y1="60112" x2="49625" y2="60112"/>
                            <a14:backgroundMark x1="50375" y1="60112" x2="50375" y2="60112"/>
                            <a14:backgroundMark x1="50936" y1="60112" x2="50936" y2="60112"/>
                            <a14:backgroundMark x1="47753" y1="47191" x2="47753" y2="47191"/>
                            <a14:backgroundMark x1="50936" y1="41199" x2="50556" y2="72301"/>
                            <a14:backgroundMark x1="25793" y1="51209" x2="67790" y2="57491"/>
                            <a14:backgroundMark x1="67790" y1="57491" x2="73005" y2="52687"/>
                            <a14:backgroundMark x1="73596" y1="49625" x2="26404" y2="49064"/>
                            <a14:backgroundMark x1="49064" y1="36142" x2="50187" y2="31835"/>
                            <a14:backgroundMark x1="44757" y1="34831" x2="52622" y2="32959"/>
                            <a14:backgroundMark x1="47191" y1="32959" x2="52060" y2="32959"/>
                            <a14:backgroundMark x1="47191" y1="32397" x2="52622" y2="32397"/>
                            <a14:backgroundMark x1="47191" y1="32397" x2="54494" y2="33708"/>
                            <a14:backgroundMark x1="47753" y1="32397" x2="45318" y2="30524"/>
                            <a14:backgroundMark x1="47191" y1="30524" x2="47191" y2="30524"/>
                            <a14:backgroundMark x1="50187" y1="31086" x2="50187" y2="31086"/>
                            <a14:backgroundMark x1="50187" y1="31086" x2="50187" y2="31086"/>
                            <a14:backgroundMark x1="49625" y1="30524" x2="49625" y2="30524"/>
                            <a14:backgroundMark x1="49625" y1="30524" x2="49625" y2="30524"/>
                            <a14:backgroundMark x1="50187" y1="30524" x2="50187" y2="30524"/>
                            <a14:backgroundMark x1="47940" y1="30150" x2="52247" y2="30712"/>
                            <a14:backgroundMark x1="49813" y1="31461" x2="49813" y2="31461"/>
                            <a14:backgroundMark x1="49251" y1="31461" x2="49251" y2="31461"/>
                            <a14:backgroundMark x1="49251" y1="29588" x2="49251" y2="29588"/>
                            <a14:backgroundMark x1="49251" y1="29588" x2="49251" y2="2958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67233" y="5252858"/>
                <a:ext cx="1444653" cy="1444653"/>
              </a:xfrm>
              <a:prstGeom prst="rect">
                <a:avLst/>
              </a:prstGeom>
            </p:spPr>
          </p:pic>
          <p:pic>
            <p:nvPicPr>
              <p:cNvPr id="83" name="Picture 82" descr="A blue line art of a computer screen&#10;&#10;Description automatically generated">
                <a:extLst>
                  <a:ext uri="{FF2B5EF4-FFF2-40B4-BE49-F238E27FC236}">
                    <a16:creationId xmlns:a16="http://schemas.microsoft.com/office/drawing/2014/main" id="{C9E44C62-686E-D4EC-A1A4-A02E8C2FA7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6917" t="22475" r="31983" b="40721"/>
              <a:stretch/>
            </p:blipFill>
            <p:spPr>
              <a:xfrm>
                <a:off x="6834237" y="5588192"/>
                <a:ext cx="850844" cy="761917"/>
              </a:xfrm>
              <a:prstGeom prst="rect">
                <a:avLst/>
              </a:prstGeom>
            </p:spPr>
          </p:pic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AB4F7DF-B95D-1D62-EFB5-918524C90A1E}"/>
              </a:ext>
            </a:extLst>
          </p:cNvPr>
          <p:cNvGrpSpPr/>
          <p:nvPr/>
        </p:nvGrpSpPr>
        <p:grpSpPr>
          <a:xfrm>
            <a:off x="6120515" y="4790234"/>
            <a:ext cx="813818" cy="829500"/>
            <a:chOff x="3843397" y="2711326"/>
            <a:chExt cx="813818" cy="829500"/>
          </a:xfrm>
        </p:grpSpPr>
        <p:pic>
          <p:nvPicPr>
            <p:cNvPr id="85" name="Picture 84" descr="A blue and black logo&#10;&#10;Description automatically generated">
              <a:extLst>
                <a:ext uri="{FF2B5EF4-FFF2-40B4-BE49-F238E27FC236}">
                  <a16:creationId xmlns:a16="http://schemas.microsoft.com/office/drawing/2014/main" id="{508806FB-6E18-77BE-D3B3-E399DE31C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3397" y="2711326"/>
              <a:ext cx="813818" cy="813818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6F54205-3FEB-2D0E-1A85-2F438E162D15}"/>
                </a:ext>
              </a:extLst>
            </p:cNvPr>
            <p:cNvSpPr/>
            <p:nvPr/>
          </p:nvSpPr>
          <p:spPr>
            <a:xfrm>
              <a:off x="3963248" y="3340772"/>
              <a:ext cx="592177" cy="200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C05D61D-09B3-2C54-DAFA-5A9137464B58}"/>
              </a:ext>
            </a:extLst>
          </p:cNvPr>
          <p:cNvGrpSpPr/>
          <p:nvPr/>
        </p:nvGrpSpPr>
        <p:grpSpPr>
          <a:xfrm>
            <a:off x="6636383" y="4983396"/>
            <a:ext cx="835601" cy="872568"/>
            <a:chOff x="5666665" y="4511707"/>
            <a:chExt cx="1654172" cy="1741432"/>
          </a:xfrm>
        </p:grpSpPr>
        <p:pic>
          <p:nvPicPr>
            <p:cNvPr id="88" name="Picture 87" descr="A blue and black cloud&#10;&#10;Description automatically generated">
              <a:extLst>
                <a:ext uri="{FF2B5EF4-FFF2-40B4-BE49-F238E27FC236}">
                  <a16:creationId xmlns:a16="http://schemas.microsoft.com/office/drawing/2014/main" id="{74D90333-969C-E54C-7CEF-5CD2696B4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11"/>
            <a:stretch/>
          </p:blipFill>
          <p:spPr>
            <a:xfrm>
              <a:off x="5666665" y="4511707"/>
              <a:ext cx="1654172" cy="1741432"/>
            </a:xfrm>
            <a:prstGeom prst="rect">
              <a:avLst/>
            </a:prstGeom>
            <a:noFill/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FCA2161-B0F9-17CA-C4D9-4AEC694B009A}"/>
                </a:ext>
              </a:extLst>
            </p:cNvPr>
            <p:cNvGrpSpPr/>
            <p:nvPr/>
          </p:nvGrpSpPr>
          <p:grpSpPr>
            <a:xfrm>
              <a:off x="6075470" y="5121629"/>
              <a:ext cx="664813" cy="664813"/>
              <a:chOff x="6567233" y="5252858"/>
              <a:chExt cx="1444653" cy="1444653"/>
            </a:xfrm>
          </p:grpSpPr>
          <p:pic>
            <p:nvPicPr>
              <p:cNvPr id="90" name="Picture 89" descr="A blue and white globe&#10;&#10;Description automatically generated">
                <a:extLst>
                  <a:ext uri="{FF2B5EF4-FFF2-40B4-BE49-F238E27FC236}">
                    <a16:creationId xmlns:a16="http://schemas.microsoft.com/office/drawing/2014/main" id="{91F8624B-3C4E-86CD-E6C3-05CFFC4CCE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742" b="94382" l="5431" r="94944">
                            <a14:foregroundMark x1="39326" y1="6742" x2="39326" y2="6742"/>
                            <a14:foregroundMark x1="95131" y1="41760" x2="95131" y2="41760"/>
                            <a14:foregroundMark x1="59551" y1="94569" x2="59551" y2="94569"/>
                            <a14:foregroundMark x1="5431" y1="52809" x2="5431" y2="52809"/>
                            <a14:foregroundMark x1="30524" y1="27528" x2="30524" y2="27528"/>
                            <a14:foregroundMark x1="34831" y1="26966" x2="34831" y2="26966"/>
                            <a14:foregroundMark x1="33146" y1="26966" x2="33146" y2="26966"/>
                            <a14:foregroundMark x1="30524" y1="26966" x2="22659" y2="27528"/>
                            <a14:foregroundMark x1="60112" y1="27528" x2="60112" y2="26966"/>
                            <a14:foregroundMark x1="28090" y1="72846" x2="29401" y2="74157"/>
                            <a14:foregroundMark x1="63670" y1="72846" x2="67416" y2="72846"/>
                            <a14:foregroundMark x1="49064" y1="79026" x2="47753" y2="88202"/>
                            <a14:foregroundMark x1="41573" y1="80337" x2="41011" y2="76030"/>
                            <a14:foregroundMark x1="61985" y1="75281" x2="61985" y2="73596"/>
                            <a14:foregroundMark x1="76592" y1="72285" x2="79026" y2="75281"/>
                            <a14:foregroundMark x1="67978" y1="74719" x2="65543" y2="77154"/>
                            <a14:foregroundMark x1="76592" y1="71723" x2="80337" y2="76592"/>
                            <a14:foregroundMark x1="74157" y1="74719" x2="70412" y2="73596"/>
                            <a14:foregroundMark x1="72846" y1="71723" x2="84644" y2="68539"/>
                            <a14:foregroundMark x1="73596" y1="72285" x2="76030" y2="72285"/>
                            <a14:foregroundMark x1="79775" y1="68539" x2="69850" y2="71723"/>
                            <a14:foregroundMark x1="71723" y1="71723" x2="71723" y2="71723"/>
                            <a14:foregroundMark x1="69850" y1="73596" x2="66854" y2="74157"/>
                            <a14:foregroundMark x1="66854" y1="74157" x2="61985" y2="76030"/>
                            <a14:foregroundMark x1="77903" y1="72285" x2="61985" y2="77715"/>
                            <a14:foregroundMark x1="29401" y1="70412" x2="38015" y2="73596"/>
                            <a14:foregroundMark x1="45880" y1="88202" x2="45880" y2="83333"/>
                            <a14:foregroundMark x1="47191" y1="11610" x2="44195" y2="22659"/>
                            <a14:foregroundMark x1="47753" y1="19476" x2="55805" y2="16479"/>
                            <a14:foregroundMark x1="47191" y1="24345" x2="49625" y2="23221"/>
                            <a14:foregroundMark x1="61985" y1="26966" x2="80337" y2="25094"/>
                            <a14:foregroundMark x1="58801" y1="26966" x2="88202" y2="29963"/>
                            <a14:foregroundMark x1="50991" y1="27694" x2="65356" y2="28652"/>
                            <a14:foregroundMark x1="28839" y1="26217" x2="49704" y2="27608"/>
                            <a14:foregroundMark x1="65356" y1="28652" x2="66854" y2="29401"/>
                            <a14:foregroundMark x1="39888" y1="76030" x2="63670" y2="74157"/>
                            <a14:foregroundMark x1="37266" y1="74157" x2="64419" y2="76030"/>
                            <a14:foregroundMark x1="50187" y1="79026" x2="56367" y2="77715"/>
                            <a14:foregroundMark x1="54494" y1="77715" x2="63670" y2="79588"/>
                            <a14:foregroundMark x1="54494" y1="80337" x2="42884" y2="80899"/>
                            <a14:foregroundMark x1="74157" y1="50000" x2="83146" y2="50000"/>
                            <a14:foregroundMark x1="23221" y1="50749" x2="23221" y2="50749"/>
                            <a14:foregroundMark x1="23221" y1="50749" x2="23221" y2="50749"/>
                            <a14:foregroundMark x1="24532" y1="50000" x2="24532" y2="50000"/>
                            <a14:foregroundMark x1="24532" y1="50000" x2="24532" y2="50000"/>
                            <a14:foregroundMark x1="25655" y1="50749" x2="25655" y2="50749"/>
                            <a14:foregroundMark x1="25094" y1="50000" x2="21536" y2="49438"/>
                            <a14:backgroundMark x1="22097" y1="39326" x2="22097" y2="39326"/>
                            <a14:backgroundMark x1="49064" y1="38764" x2="49064" y2="38764"/>
                            <a14:backgroundMark x1="50375" y1="38764" x2="50375" y2="38764"/>
                            <a14:backgroundMark x1="49064" y1="38015" x2="49064" y2="38015"/>
                            <a14:backgroundMark x1="48502" y1="38015" x2="48502" y2="38015"/>
                            <a14:backgroundMark x1="50936" y1="20974" x2="50936" y2="20974"/>
                            <a14:backgroundMark x1="50936" y1="20974" x2="50936" y2="20974"/>
                            <a14:backgroundMark x1="66854" y1="51498" x2="66854" y2="51498"/>
                            <a14:backgroundMark x1="66854" y1="51498" x2="66854" y2="51498"/>
                            <a14:backgroundMark x1="63109" y1="52809" x2="63109" y2="52809"/>
                            <a14:backgroundMark x1="62547" y1="52809" x2="62547" y2="52809"/>
                            <a14:backgroundMark x1="62547" y1="52809" x2="62547" y2="52809"/>
                            <a14:backgroundMark x1="62547" y1="52247" x2="64419" y2="50936"/>
                            <a14:backgroundMark x1="64419" y1="50936" x2="64419" y2="50936"/>
                            <a14:backgroundMark x1="64419" y1="50936" x2="64419" y2="50936"/>
                            <a14:backgroundMark x1="64419" y1="50936" x2="64419" y2="50936"/>
                            <a14:backgroundMark x1="49064" y1="50375" x2="49064" y2="50375"/>
                            <a14:backgroundMark x1="49064" y1="50375" x2="49064" y2="50375"/>
                            <a14:backgroundMark x1="49064" y1="50375" x2="49064" y2="50375"/>
                            <a14:backgroundMark x1="49625" y1="50936" x2="49625" y2="50936"/>
                            <a14:backgroundMark x1="51498" y1="53371" x2="51498" y2="53371"/>
                            <a14:backgroundMark x1="48502" y1="55805" x2="48502" y2="55805"/>
                            <a14:backgroundMark x1="48502" y1="55805" x2="48502" y2="55805"/>
                            <a14:backgroundMark x1="48502" y1="55805" x2="48502" y2="55805"/>
                            <a14:backgroundMark x1="49625" y1="60112" x2="49625" y2="60112"/>
                            <a14:backgroundMark x1="50375" y1="60112" x2="50375" y2="60112"/>
                            <a14:backgroundMark x1="50936" y1="60112" x2="50936" y2="60112"/>
                            <a14:backgroundMark x1="47753" y1="47191" x2="47753" y2="47191"/>
                            <a14:backgroundMark x1="50936" y1="41199" x2="50556" y2="72301"/>
                            <a14:backgroundMark x1="25793" y1="51209" x2="67790" y2="57491"/>
                            <a14:backgroundMark x1="67790" y1="57491" x2="73005" y2="52687"/>
                            <a14:backgroundMark x1="73596" y1="49625" x2="26404" y2="49064"/>
                            <a14:backgroundMark x1="49064" y1="36142" x2="50187" y2="31835"/>
                            <a14:backgroundMark x1="44757" y1="34831" x2="52622" y2="32959"/>
                            <a14:backgroundMark x1="47191" y1="32959" x2="52060" y2="32959"/>
                            <a14:backgroundMark x1="47191" y1="32397" x2="52622" y2="32397"/>
                            <a14:backgroundMark x1="47191" y1="32397" x2="54494" y2="33708"/>
                            <a14:backgroundMark x1="47753" y1="32397" x2="45318" y2="30524"/>
                            <a14:backgroundMark x1="47191" y1="30524" x2="47191" y2="30524"/>
                            <a14:backgroundMark x1="50187" y1="31086" x2="50187" y2="31086"/>
                            <a14:backgroundMark x1="50187" y1="31086" x2="50187" y2="31086"/>
                            <a14:backgroundMark x1="49625" y1="30524" x2="49625" y2="30524"/>
                            <a14:backgroundMark x1="49625" y1="30524" x2="49625" y2="30524"/>
                            <a14:backgroundMark x1="50187" y1="30524" x2="50187" y2="30524"/>
                            <a14:backgroundMark x1="47940" y1="30150" x2="52247" y2="30712"/>
                            <a14:backgroundMark x1="49813" y1="31461" x2="49813" y2="31461"/>
                            <a14:backgroundMark x1="49251" y1="31461" x2="49251" y2="31461"/>
                            <a14:backgroundMark x1="49251" y1="29588" x2="49251" y2="29588"/>
                            <a14:backgroundMark x1="49251" y1="29588" x2="49251" y2="2958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67233" y="5252858"/>
                <a:ext cx="1444653" cy="1444653"/>
              </a:xfrm>
              <a:prstGeom prst="rect">
                <a:avLst/>
              </a:prstGeom>
            </p:spPr>
          </p:pic>
          <p:pic>
            <p:nvPicPr>
              <p:cNvPr id="91" name="Picture 90" descr="A blue line art of a computer screen&#10;&#10;Description automatically generated">
                <a:extLst>
                  <a:ext uri="{FF2B5EF4-FFF2-40B4-BE49-F238E27FC236}">
                    <a16:creationId xmlns:a16="http://schemas.microsoft.com/office/drawing/2014/main" id="{D72FFF67-B523-6467-46C2-2DC179C1F5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6917" t="22475" r="31983" b="40721"/>
              <a:stretch/>
            </p:blipFill>
            <p:spPr>
              <a:xfrm>
                <a:off x="6834237" y="5588192"/>
                <a:ext cx="850844" cy="761917"/>
              </a:xfrm>
              <a:prstGeom prst="rect">
                <a:avLst/>
              </a:prstGeom>
            </p:spPr>
          </p:pic>
        </p:grp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811CECA-DDA0-DC85-5F59-BA2D56767266}"/>
              </a:ext>
            </a:extLst>
          </p:cNvPr>
          <p:cNvCxnSpPr>
            <a:cxnSpLocks/>
          </p:cNvCxnSpPr>
          <p:nvPr/>
        </p:nvCxnSpPr>
        <p:spPr>
          <a:xfrm flipV="1">
            <a:off x="4307681" y="3020900"/>
            <a:ext cx="2147809" cy="853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BC8804D-C6A5-99B1-DB4E-64935A8EEA30}"/>
              </a:ext>
            </a:extLst>
          </p:cNvPr>
          <p:cNvCxnSpPr>
            <a:cxnSpLocks/>
          </p:cNvCxnSpPr>
          <p:nvPr/>
        </p:nvCxnSpPr>
        <p:spPr>
          <a:xfrm>
            <a:off x="4307681" y="3856724"/>
            <a:ext cx="2035437" cy="1569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2" name="Text Placeholder 4">
            <a:extLst>
              <a:ext uri="{FF2B5EF4-FFF2-40B4-BE49-F238E27FC236}">
                <a16:creationId xmlns:a16="http://schemas.microsoft.com/office/drawing/2014/main" id="{DA7FE2F6-213E-AA59-CACE-0C3FB56945E5}"/>
              </a:ext>
            </a:extLst>
          </p:cNvPr>
          <p:cNvSpPr txBox="1">
            <a:spLocks/>
          </p:cNvSpPr>
          <p:nvPr/>
        </p:nvSpPr>
        <p:spPr>
          <a:xfrm>
            <a:off x="4813535" y="3784777"/>
            <a:ext cx="1635177" cy="2465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 kern="120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9EA6B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IntelsatOne IP</a:t>
            </a:r>
          </a:p>
        </p:txBody>
      </p:sp>
      <p:sp>
        <p:nvSpPr>
          <p:cNvPr id="103" name="Text Placeholder 4">
            <a:extLst>
              <a:ext uri="{FF2B5EF4-FFF2-40B4-BE49-F238E27FC236}">
                <a16:creationId xmlns:a16="http://schemas.microsoft.com/office/drawing/2014/main" id="{BF553CDB-9C2E-CCF1-E3D8-700F69CA9744}"/>
              </a:ext>
            </a:extLst>
          </p:cNvPr>
          <p:cNvSpPr txBox="1">
            <a:spLocks/>
          </p:cNvSpPr>
          <p:nvPr/>
        </p:nvSpPr>
        <p:spPr>
          <a:xfrm>
            <a:off x="8000357" y="2799158"/>
            <a:ext cx="1635177" cy="24654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 kern="120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9EA6B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Public Internet</a:t>
            </a:r>
          </a:p>
        </p:txBody>
      </p:sp>
      <p:sp>
        <p:nvSpPr>
          <p:cNvPr id="104" name="Text Placeholder 4">
            <a:extLst>
              <a:ext uri="{FF2B5EF4-FFF2-40B4-BE49-F238E27FC236}">
                <a16:creationId xmlns:a16="http://schemas.microsoft.com/office/drawing/2014/main" id="{4B6B6099-C3BE-1527-D3FC-BE970D104931}"/>
              </a:ext>
            </a:extLst>
          </p:cNvPr>
          <p:cNvSpPr txBox="1">
            <a:spLocks/>
          </p:cNvSpPr>
          <p:nvPr/>
        </p:nvSpPr>
        <p:spPr>
          <a:xfrm>
            <a:off x="8110847" y="5285832"/>
            <a:ext cx="1635177" cy="24654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 kern="120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9EA6B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Public Internet</a:t>
            </a:r>
          </a:p>
        </p:txBody>
      </p:sp>
      <p:sp>
        <p:nvSpPr>
          <p:cNvPr id="105" name="Text Placeholder 4">
            <a:extLst>
              <a:ext uri="{FF2B5EF4-FFF2-40B4-BE49-F238E27FC236}">
                <a16:creationId xmlns:a16="http://schemas.microsoft.com/office/drawing/2014/main" id="{A4E1EB71-B2EF-F4AA-0304-C7D0AFE00F7C}"/>
              </a:ext>
            </a:extLst>
          </p:cNvPr>
          <p:cNvSpPr txBox="1">
            <a:spLocks/>
          </p:cNvSpPr>
          <p:nvPr/>
        </p:nvSpPr>
        <p:spPr>
          <a:xfrm>
            <a:off x="1486891" y="4019218"/>
            <a:ext cx="1635177" cy="525451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800" b="0" kern="1200">
                <a:solidFill>
                  <a:srgbClr val="071D49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6095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9EA6B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IntelsatOne Fiber or Public Internet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6A3D3-4C1D-0310-023F-414E68853B3D}"/>
              </a:ext>
            </a:extLst>
          </p:cNvPr>
          <p:cNvSpPr txBox="1"/>
          <p:nvPr/>
        </p:nvSpPr>
        <p:spPr>
          <a:xfrm>
            <a:off x="730201" y="1125281"/>
            <a:ext cx="108521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Flexible IP transport solution that is fully integrated into the Intelsat Global Media network.</a:t>
            </a:r>
          </a:p>
          <a:p>
            <a:r>
              <a:rPr lang="en-US" sz="1200" dirty="0">
                <a:solidFill>
                  <a:schemeClr val="tx2"/>
                </a:solidFill>
              </a:rPr>
              <a:t>Protocols support: RIST, SRT, UDP, RTP, RTMP, </a:t>
            </a:r>
            <a:r>
              <a:rPr lang="en-US" sz="1200" dirty="0" err="1">
                <a:solidFill>
                  <a:schemeClr val="tx2"/>
                </a:solidFill>
              </a:rPr>
              <a:t>Zixi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D6628B-525E-A4F7-998B-0692E3167556}"/>
              </a:ext>
            </a:extLst>
          </p:cNvPr>
          <p:cNvSpPr txBox="1"/>
          <p:nvPr/>
        </p:nvSpPr>
        <p:spPr>
          <a:xfrm>
            <a:off x="133200" y="5936377"/>
            <a:ext cx="4572000" cy="36933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Example of Managed Primary Distribution</a:t>
            </a:r>
          </a:p>
        </p:txBody>
      </p:sp>
    </p:spTree>
    <p:extLst>
      <p:ext uri="{BB962C8B-B14F-4D97-AF65-F5344CB8AC3E}">
        <p14:creationId xmlns:p14="http://schemas.microsoft.com/office/powerpoint/2010/main" val="3334292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rocket launching with smoke and fire&#10;&#10;Description automatically generated">
            <a:extLst>
              <a:ext uri="{FF2B5EF4-FFF2-40B4-BE49-F238E27FC236}">
                <a16:creationId xmlns:a16="http://schemas.microsoft.com/office/drawing/2014/main" id="{388D9DE5-9462-8D47-43AD-E451D94812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C5AD75-BFF6-BC47-815F-DFFAB7012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597942"/>
            <a:ext cx="10729856" cy="1729751"/>
          </a:xfrm>
        </p:spPr>
        <p:txBody>
          <a:bodyPr/>
          <a:lstStyle/>
          <a:p>
            <a:r>
              <a:rPr lang="en-US" dirty="0"/>
              <a:t>Reach New and Exciting</a:t>
            </a:r>
            <a:br>
              <a:rPr lang="en-US" dirty="0"/>
            </a:br>
            <a:r>
              <a:rPr lang="en-US" dirty="0"/>
              <a:t>Audiences</a:t>
            </a:r>
          </a:p>
        </p:txBody>
      </p:sp>
    </p:spTree>
    <p:extLst>
      <p:ext uri="{BB962C8B-B14F-4D97-AF65-F5344CB8AC3E}">
        <p14:creationId xmlns:p14="http://schemas.microsoft.com/office/powerpoint/2010/main" val="846098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raphic 78">
            <a:extLst>
              <a:ext uri="{FF2B5EF4-FFF2-40B4-BE49-F238E27FC236}">
                <a16:creationId xmlns:a16="http://schemas.microsoft.com/office/drawing/2014/main" id="{E52F9CCF-DDB8-4746-B44B-9D2E93383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4284" y="299469"/>
            <a:ext cx="1761083" cy="46015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35BCF19-5BEC-6ADE-FE8C-E0D2BD19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881" y="4414863"/>
            <a:ext cx="8788404" cy="195385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</a:rPr>
              <a:t>With access to </a:t>
            </a:r>
            <a:r>
              <a:rPr lang="en-US" sz="2400" dirty="0">
                <a:solidFill>
                  <a:schemeClr val="accent1"/>
                </a:solidFill>
              </a:rPr>
              <a:t>over 35 video neighborhoods</a:t>
            </a:r>
            <a:r>
              <a:rPr lang="en-US" sz="2400" dirty="0">
                <a:solidFill>
                  <a:schemeClr val="bg1"/>
                </a:solidFill>
              </a:rPr>
              <a:t>, connect to the world’s prime cable, broadcast, and DTH systems.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6942805-8C40-4762-BC86-2D19D5FE4597}"/>
              </a:ext>
            </a:extLst>
          </p:cNvPr>
          <p:cNvSpPr txBox="1">
            <a:spLocks/>
          </p:cNvSpPr>
          <p:nvPr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9B3E7"/>
              </a:buClr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42504C-CF8A-EFB1-A211-E5618BFE7C8A}"/>
              </a:ext>
            </a:extLst>
          </p:cNvPr>
          <p:cNvSpPr txBox="1"/>
          <p:nvPr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8C385-5E59-4BB7-998F-C646E591F43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0BB9D-0F68-4F5C-30B9-40740FC4BDF5}"/>
              </a:ext>
            </a:extLst>
          </p:cNvPr>
          <p:cNvSpPr txBox="1">
            <a:spLocks/>
          </p:cNvSpPr>
          <p:nvPr/>
        </p:nvSpPr>
        <p:spPr>
          <a:xfrm>
            <a:off x="353225" y="299469"/>
            <a:ext cx="9626783" cy="884860"/>
          </a:xfrm>
          <a:prstGeom prst="rect">
            <a:avLst/>
          </a:prstGeom>
        </p:spPr>
        <p:txBody>
          <a:bodyPr lIns="0" tIns="0" rIns="0" bIns="0" anchor="b"/>
          <a:lstStyle>
            <a:lvl1pPr algn="l" defTabSz="121911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00" b="0" kern="1200">
                <a:solidFill>
                  <a:schemeClr val="accent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Capture and Expand Your Audience with Intelsat’s Video Neighborhoods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38B268-AC66-7AC4-A064-68F0F6DDCEFE}"/>
              </a:ext>
            </a:extLst>
          </p:cNvPr>
          <p:cNvGrpSpPr/>
          <p:nvPr/>
        </p:nvGrpSpPr>
        <p:grpSpPr>
          <a:xfrm>
            <a:off x="2612859" y="1754743"/>
            <a:ext cx="7149705" cy="3402143"/>
            <a:chOff x="4300465" y="2084336"/>
            <a:chExt cx="7149705" cy="3402143"/>
          </a:xfrm>
        </p:grpSpPr>
        <p:pic>
          <p:nvPicPr>
            <p:cNvPr id="5" name="Map">
              <a:extLst>
                <a:ext uri="{FF2B5EF4-FFF2-40B4-BE49-F238E27FC236}">
                  <a16:creationId xmlns:a16="http://schemas.microsoft.com/office/drawing/2014/main" id="{E7FAC40B-D336-47EC-7EF9-27F0558F3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1374" y="2084336"/>
              <a:ext cx="6591005" cy="33485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A7AE38-7710-2355-BE25-392252BBD169}"/>
                </a:ext>
              </a:extLst>
            </p:cNvPr>
            <p:cNvSpPr txBox="1"/>
            <p:nvPr/>
          </p:nvSpPr>
          <p:spPr>
            <a:xfrm>
              <a:off x="4551374" y="2122494"/>
              <a:ext cx="1923385" cy="1123384"/>
            </a:xfrm>
            <a:custGeom>
              <a:avLst/>
              <a:gdLst>
                <a:gd name="connsiteX0" fmla="*/ 0 w 1923385"/>
                <a:gd name="connsiteY0" fmla="*/ 0 h 1123384"/>
                <a:gd name="connsiteX1" fmla="*/ 583427 w 1923385"/>
                <a:gd name="connsiteY1" fmla="*/ 0 h 1123384"/>
                <a:gd name="connsiteX2" fmla="*/ 1166854 w 1923385"/>
                <a:gd name="connsiteY2" fmla="*/ 0 h 1123384"/>
                <a:gd name="connsiteX3" fmla="*/ 1923385 w 1923385"/>
                <a:gd name="connsiteY3" fmla="*/ 0 h 1123384"/>
                <a:gd name="connsiteX4" fmla="*/ 1923385 w 1923385"/>
                <a:gd name="connsiteY4" fmla="*/ 550458 h 1123384"/>
                <a:gd name="connsiteX5" fmla="*/ 1923385 w 1923385"/>
                <a:gd name="connsiteY5" fmla="*/ 1123384 h 1123384"/>
                <a:gd name="connsiteX6" fmla="*/ 1339958 w 1923385"/>
                <a:gd name="connsiteY6" fmla="*/ 1123384 h 1123384"/>
                <a:gd name="connsiteX7" fmla="*/ 756531 w 1923385"/>
                <a:gd name="connsiteY7" fmla="*/ 1123384 h 1123384"/>
                <a:gd name="connsiteX8" fmla="*/ 0 w 1923385"/>
                <a:gd name="connsiteY8" fmla="*/ 1123384 h 1123384"/>
                <a:gd name="connsiteX9" fmla="*/ 0 w 1923385"/>
                <a:gd name="connsiteY9" fmla="*/ 595394 h 1123384"/>
                <a:gd name="connsiteX10" fmla="*/ 0 w 1923385"/>
                <a:gd name="connsiteY10" fmla="*/ 0 h 112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85" h="1123384" fill="none" extrusionOk="0">
                  <a:moveTo>
                    <a:pt x="0" y="0"/>
                  </a:moveTo>
                  <a:cubicBezTo>
                    <a:pt x="131028" y="-8259"/>
                    <a:pt x="321820" y="-14717"/>
                    <a:pt x="583427" y="0"/>
                  </a:cubicBezTo>
                  <a:cubicBezTo>
                    <a:pt x="845034" y="14717"/>
                    <a:pt x="1018574" y="2352"/>
                    <a:pt x="1166854" y="0"/>
                  </a:cubicBezTo>
                  <a:cubicBezTo>
                    <a:pt x="1315134" y="-2352"/>
                    <a:pt x="1765393" y="26937"/>
                    <a:pt x="1923385" y="0"/>
                  </a:cubicBezTo>
                  <a:cubicBezTo>
                    <a:pt x="1927616" y="124892"/>
                    <a:pt x="1941483" y="402049"/>
                    <a:pt x="1923385" y="550458"/>
                  </a:cubicBezTo>
                  <a:cubicBezTo>
                    <a:pt x="1905287" y="698867"/>
                    <a:pt x="1940785" y="925678"/>
                    <a:pt x="1923385" y="1123384"/>
                  </a:cubicBezTo>
                  <a:cubicBezTo>
                    <a:pt x="1773784" y="1150343"/>
                    <a:pt x="1588906" y="1113601"/>
                    <a:pt x="1339958" y="1123384"/>
                  </a:cubicBezTo>
                  <a:cubicBezTo>
                    <a:pt x="1091010" y="1133167"/>
                    <a:pt x="942847" y="1127911"/>
                    <a:pt x="756531" y="1123384"/>
                  </a:cubicBezTo>
                  <a:cubicBezTo>
                    <a:pt x="570215" y="1118857"/>
                    <a:pt x="153756" y="1109243"/>
                    <a:pt x="0" y="1123384"/>
                  </a:cubicBezTo>
                  <a:cubicBezTo>
                    <a:pt x="-19170" y="951926"/>
                    <a:pt x="-9150" y="755631"/>
                    <a:pt x="0" y="595394"/>
                  </a:cubicBezTo>
                  <a:cubicBezTo>
                    <a:pt x="9150" y="435157"/>
                    <a:pt x="25253" y="136251"/>
                    <a:pt x="0" y="0"/>
                  </a:cubicBezTo>
                  <a:close/>
                </a:path>
                <a:path w="1923385" h="1123384" stroke="0" extrusionOk="0">
                  <a:moveTo>
                    <a:pt x="0" y="0"/>
                  </a:moveTo>
                  <a:cubicBezTo>
                    <a:pt x="261393" y="24301"/>
                    <a:pt x="350504" y="30306"/>
                    <a:pt x="679596" y="0"/>
                  </a:cubicBezTo>
                  <a:cubicBezTo>
                    <a:pt x="1008688" y="-30306"/>
                    <a:pt x="1022205" y="-14707"/>
                    <a:pt x="1359192" y="0"/>
                  </a:cubicBezTo>
                  <a:cubicBezTo>
                    <a:pt x="1696179" y="14707"/>
                    <a:pt x="1663768" y="7836"/>
                    <a:pt x="1923385" y="0"/>
                  </a:cubicBezTo>
                  <a:cubicBezTo>
                    <a:pt x="1940379" y="255699"/>
                    <a:pt x="1936286" y="420781"/>
                    <a:pt x="1923385" y="527990"/>
                  </a:cubicBezTo>
                  <a:cubicBezTo>
                    <a:pt x="1910485" y="635199"/>
                    <a:pt x="1910582" y="981003"/>
                    <a:pt x="1923385" y="1123384"/>
                  </a:cubicBezTo>
                  <a:cubicBezTo>
                    <a:pt x="1741056" y="1131742"/>
                    <a:pt x="1583336" y="1138693"/>
                    <a:pt x="1282257" y="1123384"/>
                  </a:cubicBezTo>
                  <a:cubicBezTo>
                    <a:pt x="981178" y="1108075"/>
                    <a:pt x="810172" y="1149425"/>
                    <a:pt x="602661" y="1123384"/>
                  </a:cubicBezTo>
                  <a:cubicBezTo>
                    <a:pt x="395150" y="1097343"/>
                    <a:pt x="218936" y="1114322"/>
                    <a:pt x="0" y="1123384"/>
                  </a:cubicBezTo>
                  <a:cubicBezTo>
                    <a:pt x="-15176" y="975363"/>
                    <a:pt x="-22733" y="827984"/>
                    <a:pt x="0" y="561692"/>
                  </a:cubicBezTo>
                  <a:cubicBezTo>
                    <a:pt x="22733" y="295400"/>
                    <a:pt x="-13966" y="13219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3205211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North America</a:t>
              </a:r>
            </a:p>
            <a:p>
              <a:pPr algn="ctr"/>
              <a:r>
                <a:rPr lang="en-US" sz="4400" b="1" dirty="0">
                  <a:solidFill>
                    <a:schemeClr val="tx2"/>
                  </a:solidFill>
                </a:rPr>
                <a:t>100+M</a:t>
              </a:r>
            </a:p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households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849F45-A512-26D4-B80E-805255B69952}"/>
                </a:ext>
              </a:extLst>
            </p:cNvPr>
            <p:cNvSpPr txBox="1"/>
            <p:nvPr/>
          </p:nvSpPr>
          <p:spPr>
            <a:xfrm>
              <a:off x="7246596" y="2122494"/>
              <a:ext cx="1463914" cy="1123384"/>
            </a:xfrm>
            <a:custGeom>
              <a:avLst/>
              <a:gdLst>
                <a:gd name="connsiteX0" fmla="*/ 0 w 1463914"/>
                <a:gd name="connsiteY0" fmla="*/ 0 h 1123384"/>
                <a:gd name="connsiteX1" fmla="*/ 444054 w 1463914"/>
                <a:gd name="connsiteY1" fmla="*/ 0 h 1123384"/>
                <a:gd name="connsiteX2" fmla="*/ 888108 w 1463914"/>
                <a:gd name="connsiteY2" fmla="*/ 0 h 1123384"/>
                <a:gd name="connsiteX3" fmla="*/ 1463914 w 1463914"/>
                <a:gd name="connsiteY3" fmla="*/ 0 h 1123384"/>
                <a:gd name="connsiteX4" fmla="*/ 1463914 w 1463914"/>
                <a:gd name="connsiteY4" fmla="*/ 550458 h 1123384"/>
                <a:gd name="connsiteX5" fmla="*/ 1463914 w 1463914"/>
                <a:gd name="connsiteY5" fmla="*/ 1123384 h 1123384"/>
                <a:gd name="connsiteX6" fmla="*/ 1019860 w 1463914"/>
                <a:gd name="connsiteY6" fmla="*/ 1123384 h 1123384"/>
                <a:gd name="connsiteX7" fmla="*/ 575806 w 1463914"/>
                <a:gd name="connsiteY7" fmla="*/ 1123384 h 1123384"/>
                <a:gd name="connsiteX8" fmla="*/ 0 w 1463914"/>
                <a:gd name="connsiteY8" fmla="*/ 1123384 h 1123384"/>
                <a:gd name="connsiteX9" fmla="*/ 0 w 1463914"/>
                <a:gd name="connsiteY9" fmla="*/ 595394 h 1123384"/>
                <a:gd name="connsiteX10" fmla="*/ 0 w 1463914"/>
                <a:gd name="connsiteY10" fmla="*/ 0 h 112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3914" h="1123384" fill="none" extrusionOk="0">
                  <a:moveTo>
                    <a:pt x="0" y="0"/>
                  </a:moveTo>
                  <a:cubicBezTo>
                    <a:pt x="194096" y="-19948"/>
                    <a:pt x="240876" y="-18207"/>
                    <a:pt x="444054" y="0"/>
                  </a:cubicBezTo>
                  <a:cubicBezTo>
                    <a:pt x="647232" y="18207"/>
                    <a:pt x="756934" y="9176"/>
                    <a:pt x="888108" y="0"/>
                  </a:cubicBezTo>
                  <a:cubicBezTo>
                    <a:pt x="1019282" y="-9176"/>
                    <a:pt x="1331765" y="-24847"/>
                    <a:pt x="1463914" y="0"/>
                  </a:cubicBezTo>
                  <a:cubicBezTo>
                    <a:pt x="1468145" y="124892"/>
                    <a:pt x="1482012" y="402049"/>
                    <a:pt x="1463914" y="550458"/>
                  </a:cubicBezTo>
                  <a:cubicBezTo>
                    <a:pt x="1445816" y="698867"/>
                    <a:pt x="1481314" y="925678"/>
                    <a:pt x="1463914" y="1123384"/>
                  </a:cubicBezTo>
                  <a:cubicBezTo>
                    <a:pt x="1348527" y="1111155"/>
                    <a:pt x="1208724" y="1124754"/>
                    <a:pt x="1019860" y="1123384"/>
                  </a:cubicBezTo>
                  <a:cubicBezTo>
                    <a:pt x="830996" y="1122014"/>
                    <a:pt x="729953" y="1144183"/>
                    <a:pt x="575806" y="1123384"/>
                  </a:cubicBezTo>
                  <a:cubicBezTo>
                    <a:pt x="421659" y="1102585"/>
                    <a:pt x="266762" y="1139990"/>
                    <a:pt x="0" y="1123384"/>
                  </a:cubicBezTo>
                  <a:cubicBezTo>
                    <a:pt x="-19170" y="951926"/>
                    <a:pt x="-9150" y="755631"/>
                    <a:pt x="0" y="595394"/>
                  </a:cubicBezTo>
                  <a:cubicBezTo>
                    <a:pt x="9150" y="435157"/>
                    <a:pt x="25253" y="136251"/>
                    <a:pt x="0" y="0"/>
                  </a:cubicBezTo>
                  <a:close/>
                </a:path>
                <a:path w="1463914" h="1123384" stroke="0" extrusionOk="0">
                  <a:moveTo>
                    <a:pt x="0" y="0"/>
                  </a:moveTo>
                  <a:cubicBezTo>
                    <a:pt x="160948" y="16256"/>
                    <a:pt x="332728" y="-325"/>
                    <a:pt x="517250" y="0"/>
                  </a:cubicBezTo>
                  <a:cubicBezTo>
                    <a:pt x="701772" y="325"/>
                    <a:pt x="890791" y="-8342"/>
                    <a:pt x="1034499" y="0"/>
                  </a:cubicBezTo>
                  <a:cubicBezTo>
                    <a:pt x="1178207" y="8342"/>
                    <a:pt x="1258912" y="11170"/>
                    <a:pt x="1463914" y="0"/>
                  </a:cubicBezTo>
                  <a:cubicBezTo>
                    <a:pt x="1480908" y="255699"/>
                    <a:pt x="1476815" y="420781"/>
                    <a:pt x="1463914" y="527990"/>
                  </a:cubicBezTo>
                  <a:cubicBezTo>
                    <a:pt x="1451014" y="635199"/>
                    <a:pt x="1451111" y="981003"/>
                    <a:pt x="1463914" y="1123384"/>
                  </a:cubicBezTo>
                  <a:cubicBezTo>
                    <a:pt x="1337780" y="1129200"/>
                    <a:pt x="1111584" y="1133615"/>
                    <a:pt x="975943" y="1123384"/>
                  </a:cubicBezTo>
                  <a:cubicBezTo>
                    <a:pt x="840302" y="1113153"/>
                    <a:pt x="702632" y="1119207"/>
                    <a:pt x="458693" y="1123384"/>
                  </a:cubicBezTo>
                  <a:cubicBezTo>
                    <a:pt x="214754" y="1127562"/>
                    <a:pt x="169762" y="1101028"/>
                    <a:pt x="0" y="1123384"/>
                  </a:cubicBezTo>
                  <a:cubicBezTo>
                    <a:pt x="-15176" y="975363"/>
                    <a:pt x="-22733" y="827984"/>
                    <a:pt x="0" y="561692"/>
                  </a:cubicBezTo>
                  <a:cubicBezTo>
                    <a:pt x="22733" y="295400"/>
                    <a:pt x="-13966" y="13219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3205211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Europe</a:t>
              </a:r>
            </a:p>
            <a:p>
              <a:pPr algn="ctr"/>
              <a:r>
                <a:rPr lang="en-US" sz="4400" b="1" dirty="0">
                  <a:solidFill>
                    <a:schemeClr val="tx2"/>
                  </a:solidFill>
                </a:rPr>
                <a:t>23M</a:t>
              </a:r>
            </a:p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households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6E1AB4-80FF-F01A-6F36-B88191240FC0}"/>
                </a:ext>
              </a:extLst>
            </p:cNvPr>
            <p:cNvSpPr txBox="1"/>
            <p:nvPr/>
          </p:nvSpPr>
          <p:spPr>
            <a:xfrm>
              <a:off x="9445189" y="2813183"/>
              <a:ext cx="2004981" cy="1123384"/>
            </a:xfrm>
            <a:custGeom>
              <a:avLst/>
              <a:gdLst>
                <a:gd name="connsiteX0" fmla="*/ 0 w 2004981"/>
                <a:gd name="connsiteY0" fmla="*/ 0 h 1123384"/>
                <a:gd name="connsiteX1" fmla="*/ 608178 w 2004981"/>
                <a:gd name="connsiteY1" fmla="*/ 0 h 1123384"/>
                <a:gd name="connsiteX2" fmla="*/ 1216355 w 2004981"/>
                <a:gd name="connsiteY2" fmla="*/ 0 h 1123384"/>
                <a:gd name="connsiteX3" fmla="*/ 2004981 w 2004981"/>
                <a:gd name="connsiteY3" fmla="*/ 0 h 1123384"/>
                <a:gd name="connsiteX4" fmla="*/ 2004981 w 2004981"/>
                <a:gd name="connsiteY4" fmla="*/ 550458 h 1123384"/>
                <a:gd name="connsiteX5" fmla="*/ 2004981 w 2004981"/>
                <a:gd name="connsiteY5" fmla="*/ 1123384 h 1123384"/>
                <a:gd name="connsiteX6" fmla="*/ 1396803 w 2004981"/>
                <a:gd name="connsiteY6" fmla="*/ 1123384 h 1123384"/>
                <a:gd name="connsiteX7" fmla="*/ 788626 w 2004981"/>
                <a:gd name="connsiteY7" fmla="*/ 1123384 h 1123384"/>
                <a:gd name="connsiteX8" fmla="*/ 0 w 2004981"/>
                <a:gd name="connsiteY8" fmla="*/ 1123384 h 1123384"/>
                <a:gd name="connsiteX9" fmla="*/ 0 w 2004981"/>
                <a:gd name="connsiteY9" fmla="*/ 595394 h 1123384"/>
                <a:gd name="connsiteX10" fmla="*/ 0 w 2004981"/>
                <a:gd name="connsiteY10" fmla="*/ 0 h 112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04981" h="1123384" fill="none" extrusionOk="0">
                  <a:moveTo>
                    <a:pt x="0" y="0"/>
                  </a:moveTo>
                  <a:cubicBezTo>
                    <a:pt x="284740" y="27003"/>
                    <a:pt x="467068" y="-17299"/>
                    <a:pt x="608178" y="0"/>
                  </a:cubicBezTo>
                  <a:cubicBezTo>
                    <a:pt x="749288" y="17299"/>
                    <a:pt x="936146" y="-13984"/>
                    <a:pt x="1216355" y="0"/>
                  </a:cubicBezTo>
                  <a:cubicBezTo>
                    <a:pt x="1496564" y="13984"/>
                    <a:pt x="1752563" y="35799"/>
                    <a:pt x="2004981" y="0"/>
                  </a:cubicBezTo>
                  <a:cubicBezTo>
                    <a:pt x="2009212" y="124892"/>
                    <a:pt x="2023079" y="402049"/>
                    <a:pt x="2004981" y="550458"/>
                  </a:cubicBezTo>
                  <a:cubicBezTo>
                    <a:pt x="1986883" y="698867"/>
                    <a:pt x="2022381" y="925678"/>
                    <a:pt x="2004981" y="1123384"/>
                  </a:cubicBezTo>
                  <a:cubicBezTo>
                    <a:pt x="1736638" y="1139727"/>
                    <a:pt x="1556189" y="1150937"/>
                    <a:pt x="1396803" y="1123384"/>
                  </a:cubicBezTo>
                  <a:cubicBezTo>
                    <a:pt x="1237417" y="1095831"/>
                    <a:pt x="1006425" y="1132563"/>
                    <a:pt x="788626" y="1123384"/>
                  </a:cubicBezTo>
                  <a:cubicBezTo>
                    <a:pt x="570827" y="1114205"/>
                    <a:pt x="215154" y="1086007"/>
                    <a:pt x="0" y="1123384"/>
                  </a:cubicBezTo>
                  <a:cubicBezTo>
                    <a:pt x="-19170" y="951926"/>
                    <a:pt x="-9150" y="755631"/>
                    <a:pt x="0" y="595394"/>
                  </a:cubicBezTo>
                  <a:cubicBezTo>
                    <a:pt x="9150" y="435157"/>
                    <a:pt x="25253" y="136251"/>
                    <a:pt x="0" y="0"/>
                  </a:cubicBezTo>
                  <a:close/>
                </a:path>
                <a:path w="2004981" h="1123384" stroke="0" extrusionOk="0">
                  <a:moveTo>
                    <a:pt x="0" y="0"/>
                  </a:moveTo>
                  <a:cubicBezTo>
                    <a:pt x="309910" y="-31817"/>
                    <a:pt x="380047" y="-16796"/>
                    <a:pt x="708427" y="0"/>
                  </a:cubicBezTo>
                  <a:cubicBezTo>
                    <a:pt x="1036807" y="16796"/>
                    <a:pt x="1102234" y="16485"/>
                    <a:pt x="1416853" y="0"/>
                  </a:cubicBezTo>
                  <a:cubicBezTo>
                    <a:pt x="1731472" y="-16485"/>
                    <a:pt x="1871972" y="6605"/>
                    <a:pt x="2004981" y="0"/>
                  </a:cubicBezTo>
                  <a:cubicBezTo>
                    <a:pt x="2021975" y="255699"/>
                    <a:pt x="2017882" y="420781"/>
                    <a:pt x="2004981" y="527990"/>
                  </a:cubicBezTo>
                  <a:cubicBezTo>
                    <a:pt x="1992081" y="635199"/>
                    <a:pt x="1992178" y="981003"/>
                    <a:pt x="2004981" y="1123384"/>
                  </a:cubicBezTo>
                  <a:cubicBezTo>
                    <a:pt x="1817094" y="1148366"/>
                    <a:pt x="1641588" y="1128478"/>
                    <a:pt x="1336654" y="1123384"/>
                  </a:cubicBezTo>
                  <a:cubicBezTo>
                    <a:pt x="1031720" y="1118290"/>
                    <a:pt x="799334" y="1144567"/>
                    <a:pt x="628227" y="1123384"/>
                  </a:cubicBezTo>
                  <a:cubicBezTo>
                    <a:pt x="457120" y="1102201"/>
                    <a:pt x="261321" y="1119722"/>
                    <a:pt x="0" y="1123384"/>
                  </a:cubicBezTo>
                  <a:cubicBezTo>
                    <a:pt x="-15176" y="975363"/>
                    <a:pt x="-22733" y="827984"/>
                    <a:pt x="0" y="561692"/>
                  </a:cubicBezTo>
                  <a:cubicBezTo>
                    <a:pt x="22733" y="295400"/>
                    <a:pt x="-13966" y="13219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3205211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Asia pacific</a:t>
              </a:r>
            </a:p>
            <a:p>
              <a:pPr algn="ctr"/>
              <a:r>
                <a:rPr lang="en-US" sz="4400" b="1" dirty="0">
                  <a:solidFill>
                    <a:schemeClr val="tx2"/>
                  </a:solidFill>
                </a:rPr>
                <a:t>260+M</a:t>
              </a:r>
            </a:p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households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3C56ED-73D8-1604-447F-599830460B25}"/>
                </a:ext>
              </a:extLst>
            </p:cNvPr>
            <p:cNvSpPr txBox="1"/>
            <p:nvPr/>
          </p:nvSpPr>
          <p:spPr>
            <a:xfrm>
              <a:off x="8515874" y="4296262"/>
              <a:ext cx="2004981" cy="1123384"/>
            </a:xfrm>
            <a:custGeom>
              <a:avLst/>
              <a:gdLst>
                <a:gd name="connsiteX0" fmla="*/ 0 w 2004981"/>
                <a:gd name="connsiteY0" fmla="*/ 0 h 1123384"/>
                <a:gd name="connsiteX1" fmla="*/ 608178 w 2004981"/>
                <a:gd name="connsiteY1" fmla="*/ 0 h 1123384"/>
                <a:gd name="connsiteX2" fmla="*/ 1216355 w 2004981"/>
                <a:gd name="connsiteY2" fmla="*/ 0 h 1123384"/>
                <a:gd name="connsiteX3" fmla="*/ 2004981 w 2004981"/>
                <a:gd name="connsiteY3" fmla="*/ 0 h 1123384"/>
                <a:gd name="connsiteX4" fmla="*/ 2004981 w 2004981"/>
                <a:gd name="connsiteY4" fmla="*/ 550458 h 1123384"/>
                <a:gd name="connsiteX5" fmla="*/ 2004981 w 2004981"/>
                <a:gd name="connsiteY5" fmla="*/ 1123384 h 1123384"/>
                <a:gd name="connsiteX6" fmla="*/ 1396803 w 2004981"/>
                <a:gd name="connsiteY6" fmla="*/ 1123384 h 1123384"/>
                <a:gd name="connsiteX7" fmla="*/ 788626 w 2004981"/>
                <a:gd name="connsiteY7" fmla="*/ 1123384 h 1123384"/>
                <a:gd name="connsiteX8" fmla="*/ 0 w 2004981"/>
                <a:gd name="connsiteY8" fmla="*/ 1123384 h 1123384"/>
                <a:gd name="connsiteX9" fmla="*/ 0 w 2004981"/>
                <a:gd name="connsiteY9" fmla="*/ 595394 h 1123384"/>
                <a:gd name="connsiteX10" fmla="*/ 0 w 2004981"/>
                <a:gd name="connsiteY10" fmla="*/ 0 h 112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04981" h="1123384" fill="none" extrusionOk="0">
                  <a:moveTo>
                    <a:pt x="0" y="0"/>
                  </a:moveTo>
                  <a:cubicBezTo>
                    <a:pt x="284740" y="27003"/>
                    <a:pt x="467068" y="-17299"/>
                    <a:pt x="608178" y="0"/>
                  </a:cubicBezTo>
                  <a:cubicBezTo>
                    <a:pt x="749288" y="17299"/>
                    <a:pt x="936146" y="-13984"/>
                    <a:pt x="1216355" y="0"/>
                  </a:cubicBezTo>
                  <a:cubicBezTo>
                    <a:pt x="1496564" y="13984"/>
                    <a:pt x="1752563" y="35799"/>
                    <a:pt x="2004981" y="0"/>
                  </a:cubicBezTo>
                  <a:cubicBezTo>
                    <a:pt x="2009212" y="124892"/>
                    <a:pt x="2023079" y="402049"/>
                    <a:pt x="2004981" y="550458"/>
                  </a:cubicBezTo>
                  <a:cubicBezTo>
                    <a:pt x="1986883" y="698867"/>
                    <a:pt x="2022381" y="925678"/>
                    <a:pt x="2004981" y="1123384"/>
                  </a:cubicBezTo>
                  <a:cubicBezTo>
                    <a:pt x="1736638" y="1139727"/>
                    <a:pt x="1556189" y="1150937"/>
                    <a:pt x="1396803" y="1123384"/>
                  </a:cubicBezTo>
                  <a:cubicBezTo>
                    <a:pt x="1237417" y="1095831"/>
                    <a:pt x="1006425" y="1132563"/>
                    <a:pt x="788626" y="1123384"/>
                  </a:cubicBezTo>
                  <a:cubicBezTo>
                    <a:pt x="570827" y="1114205"/>
                    <a:pt x="215154" y="1086007"/>
                    <a:pt x="0" y="1123384"/>
                  </a:cubicBezTo>
                  <a:cubicBezTo>
                    <a:pt x="-19170" y="951926"/>
                    <a:pt x="-9150" y="755631"/>
                    <a:pt x="0" y="595394"/>
                  </a:cubicBezTo>
                  <a:cubicBezTo>
                    <a:pt x="9150" y="435157"/>
                    <a:pt x="25253" y="136251"/>
                    <a:pt x="0" y="0"/>
                  </a:cubicBezTo>
                  <a:close/>
                </a:path>
                <a:path w="2004981" h="1123384" stroke="0" extrusionOk="0">
                  <a:moveTo>
                    <a:pt x="0" y="0"/>
                  </a:moveTo>
                  <a:cubicBezTo>
                    <a:pt x="309910" y="-31817"/>
                    <a:pt x="380047" y="-16796"/>
                    <a:pt x="708427" y="0"/>
                  </a:cubicBezTo>
                  <a:cubicBezTo>
                    <a:pt x="1036807" y="16796"/>
                    <a:pt x="1102234" y="16485"/>
                    <a:pt x="1416853" y="0"/>
                  </a:cubicBezTo>
                  <a:cubicBezTo>
                    <a:pt x="1731472" y="-16485"/>
                    <a:pt x="1871972" y="6605"/>
                    <a:pt x="2004981" y="0"/>
                  </a:cubicBezTo>
                  <a:cubicBezTo>
                    <a:pt x="2021975" y="255699"/>
                    <a:pt x="2017882" y="420781"/>
                    <a:pt x="2004981" y="527990"/>
                  </a:cubicBezTo>
                  <a:cubicBezTo>
                    <a:pt x="1992081" y="635199"/>
                    <a:pt x="1992178" y="981003"/>
                    <a:pt x="2004981" y="1123384"/>
                  </a:cubicBezTo>
                  <a:cubicBezTo>
                    <a:pt x="1817094" y="1148366"/>
                    <a:pt x="1641588" y="1128478"/>
                    <a:pt x="1336654" y="1123384"/>
                  </a:cubicBezTo>
                  <a:cubicBezTo>
                    <a:pt x="1031720" y="1118290"/>
                    <a:pt x="799334" y="1144567"/>
                    <a:pt x="628227" y="1123384"/>
                  </a:cubicBezTo>
                  <a:cubicBezTo>
                    <a:pt x="457120" y="1102201"/>
                    <a:pt x="261321" y="1119722"/>
                    <a:pt x="0" y="1123384"/>
                  </a:cubicBezTo>
                  <a:cubicBezTo>
                    <a:pt x="-15176" y="975363"/>
                    <a:pt x="-22733" y="827984"/>
                    <a:pt x="0" y="561692"/>
                  </a:cubicBezTo>
                  <a:cubicBezTo>
                    <a:pt x="22733" y="295400"/>
                    <a:pt x="-13966" y="13219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3205211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Middle East and North Africa</a:t>
              </a:r>
            </a:p>
            <a:p>
              <a:pPr algn="ctr"/>
              <a:r>
                <a:rPr lang="en-US" sz="4400" b="1" dirty="0">
                  <a:solidFill>
                    <a:schemeClr val="tx2"/>
                  </a:solidFill>
                </a:rPr>
                <a:t>14M</a:t>
              </a:r>
            </a:p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households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4913EE0-19EA-4EB4-715A-46AE1BBE939A}"/>
                </a:ext>
              </a:extLst>
            </p:cNvPr>
            <p:cNvSpPr txBox="1"/>
            <p:nvPr/>
          </p:nvSpPr>
          <p:spPr>
            <a:xfrm>
              <a:off x="6719354" y="4363095"/>
              <a:ext cx="1671065" cy="1123384"/>
            </a:xfrm>
            <a:custGeom>
              <a:avLst/>
              <a:gdLst>
                <a:gd name="connsiteX0" fmla="*/ 0 w 1671065"/>
                <a:gd name="connsiteY0" fmla="*/ 0 h 1123384"/>
                <a:gd name="connsiteX1" fmla="*/ 506890 w 1671065"/>
                <a:gd name="connsiteY1" fmla="*/ 0 h 1123384"/>
                <a:gd name="connsiteX2" fmla="*/ 1013779 w 1671065"/>
                <a:gd name="connsiteY2" fmla="*/ 0 h 1123384"/>
                <a:gd name="connsiteX3" fmla="*/ 1671065 w 1671065"/>
                <a:gd name="connsiteY3" fmla="*/ 0 h 1123384"/>
                <a:gd name="connsiteX4" fmla="*/ 1671065 w 1671065"/>
                <a:gd name="connsiteY4" fmla="*/ 550458 h 1123384"/>
                <a:gd name="connsiteX5" fmla="*/ 1671065 w 1671065"/>
                <a:gd name="connsiteY5" fmla="*/ 1123384 h 1123384"/>
                <a:gd name="connsiteX6" fmla="*/ 1164175 w 1671065"/>
                <a:gd name="connsiteY6" fmla="*/ 1123384 h 1123384"/>
                <a:gd name="connsiteX7" fmla="*/ 657286 w 1671065"/>
                <a:gd name="connsiteY7" fmla="*/ 1123384 h 1123384"/>
                <a:gd name="connsiteX8" fmla="*/ 0 w 1671065"/>
                <a:gd name="connsiteY8" fmla="*/ 1123384 h 1123384"/>
                <a:gd name="connsiteX9" fmla="*/ 0 w 1671065"/>
                <a:gd name="connsiteY9" fmla="*/ 595394 h 1123384"/>
                <a:gd name="connsiteX10" fmla="*/ 0 w 1671065"/>
                <a:gd name="connsiteY10" fmla="*/ 0 h 112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1065" h="1123384" fill="none" extrusionOk="0">
                  <a:moveTo>
                    <a:pt x="0" y="0"/>
                  </a:moveTo>
                  <a:cubicBezTo>
                    <a:pt x="234117" y="-4294"/>
                    <a:pt x="382794" y="-6064"/>
                    <a:pt x="506890" y="0"/>
                  </a:cubicBezTo>
                  <a:cubicBezTo>
                    <a:pt x="630986" y="6064"/>
                    <a:pt x="890321" y="8342"/>
                    <a:pt x="1013779" y="0"/>
                  </a:cubicBezTo>
                  <a:cubicBezTo>
                    <a:pt x="1137237" y="-8342"/>
                    <a:pt x="1422217" y="-28764"/>
                    <a:pt x="1671065" y="0"/>
                  </a:cubicBezTo>
                  <a:cubicBezTo>
                    <a:pt x="1675296" y="124892"/>
                    <a:pt x="1689163" y="402049"/>
                    <a:pt x="1671065" y="550458"/>
                  </a:cubicBezTo>
                  <a:cubicBezTo>
                    <a:pt x="1652967" y="698867"/>
                    <a:pt x="1688465" y="925678"/>
                    <a:pt x="1671065" y="1123384"/>
                  </a:cubicBezTo>
                  <a:cubicBezTo>
                    <a:pt x="1569471" y="1111017"/>
                    <a:pt x="1291159" y="1098978"/>
                    <a:pt x="1164175" y="1123384"/>
                  </a:cubicBezTo>
                  <a:cubicBezTo>
                    <a:pt x="1037191" y="1147791"/>
                    <a:pt x="882583" y="1126522"/>
                    <a:pt x="657286" y="1123384"/>
                  </a:cubicBezTo>
                  <a:cubicBezTo>
                    <a:pt x="431989" y="1120246"/>
                    <a:pt x="295338" y="1092366"/>
                    <a:pt x="0" y="1123384"/>
                  </a:cubicBezTo>
                  <a:cubicBezTo>
                    <a:pt x="-19170" y="951926"/>
                    <a:pt x="-9150" y="755631"/>
                    <a:pt x="0" y="595394"/>
                  </a:cubicBezTo>
                  <a:cubicBezTo>
                    <a:pt x="9150" y="435157"/>
                    <a:pt x="25253" y="136251"/>
                    <a:pt x="0" y="0"/>
                  </a:cubicBezTo>
                  <a:close/>
                </a:path>
                <a:path w="1671065" h="1123384" stroke="0" extrusionOk="0">
                  <a:moveTo>
                    <a:pt x="0" y="0"/>
                  </a:moveTo>
                  <a:cubicBezTo>
                    <a:pt x="232704" y="-11234"/>
                    <a:pt x="398054" y="4040"/>
                    <a:pt x="590443" y="0"/>
                  </a:cubicBezTo>
                  <a:cubicBezTo>
                    <a:pt x="782832" y="-4040"/>
                    <a:pt x="1053562" y="25396"/>
                    <a:pt x="1180886" y="0"/>
                  </a:cubicBezTo>
                  <a:cubicBezTo>
                    <a:pt x="1308210" y="-25396"/>
                    <a:pt x="1452263" y="-3012"/>
                    <a:pt x="1671065" y="0"/>
                  </a:cubicBezTo>
                  <a:cubicBezTo>
                    <a:pt x="1688059" y="255699"/>
                    <a:pt x="1683966" y="420781"/>
                    <a:pt x="1671065" y="527990"/>
                  </a:cubicBezTo>
                  <a:cubicBezTo>
                    <a:pt x="1658165" y="635199"/>
                    <a:pt x="1658262" y="981003"/>
                    <a:pt x="1671065" y="1123384"/>
                  </a:cubicBezTo>
                  <a:cubicBezTo>
                    <a:pt x="1489275" y="1096620"/>
                    <a:pt x="1333628" y="1122022"/>
                    <a:pt x="1114043" y="1123384"/>
                  </a:cubicBezTo>
                  <a:cubicBezTo>
                    <a:pt x="894458" y="1124746"/>
                    <a:pt x="743701" y="1116338"/>
                    <a:pt x="523600" y="1123384"/>
                  </a:cubicBezTo>
                  <a:cubicBezTo>
                    <a:pt x="303499" y="1130430"/>
                    <a:pt x="257193" y="1138244"/>
                    <a:pt x="0" y="1123384"/>
                  </a:cubicBezTo>
                  <a:cubicBezTo>
                    <a:pt x="-15176" y="975363"/>
                    <a:pt x="-22733" y="827984"/>
                    <a:pt x="0" y="561692"/>
                  </a:cubicBezTo>
                  <a:cubicBezTo>
                    <a:pt x="22733" y="295400"/>
                    <a:pt x="-13966" y="13219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3205211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Sub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Sarahan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Africa</a:t>
              </a:r>
            </a:p>
            <a:p>
              <a:pPr algn="ctr"/>
              <a:r>
                <a:rPr lang="en-US" sz="4400" b="1" dirty="0">
                  <a:solidFill>
                    <a:schemeClr val="tx2"/>
                  </a:solidFill>
                </a:rPr>
                <a:t>45+M</a:t>
              </a:r>
            </a:p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viewers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2F73369-288C-979D-457F-EE6AE4BC8C36}"/>
                </a:ext>
              </a:extLst>
            </p:cNvPr>
            <p:cNvSpPr txBox="1"/>
            <p:nvPr/>
          </p:nvSpPr>
          <p:spPr>
            <a:xfrm>
              <a:off x="4300465" y="4309465"/>
              <a:ext cx="1923385" cy="1123384"/>
            </a:xfrm>
            <a:custGeom>
              <a:avLst/>
              <a:gdLst>
                <a:gd name="connsiteX0" fmla="*/ 0 w 1923385"/>
                <a:gd name="connsiteY0" fmla="*/ 0 h 1123384"/>
                <a:gd name="connsiteX1" fmla="*/ 583427 w 1923385"/>
                <a:gd name="connsiteY1" fmla="*/ 0 h 1123384"/>
                <a:gd name="connsiteX2" fmla="*/ 1166854 w 1923385"/>
                <a:gd name="connsiteY2" fmla="*/ 0 h 1123384"/>
                <a:gd name="connsiteX3" fmla="*/ 1923385 w 1923385"/>
                <a:gd name="connsiteY3" fmla="*/ 0 h 1123384"/>
                <a:gd name="connsiteX4" fmla="*/ 1923385 w 1923385"/>
                <a:gd name="connsiteY4" fmla="*/ 550458 h 1123384"/>
                <a:gd name="connsiteX5" fmla="*/ 1923385 w 1923385"/>
                <a:gd name="connsiteY5" fmla="*/ 1123384 h 1123384"/>
                <a:gd name="connsiteX6" fmla="*/ 1339958 w 1923385"/>
                <a:gd name="connsiteY6" fmla="*/ 1123384 h 1123384"/>
                <a:gd name="connsiteX7" fmla="*/ 756531 w 1923385"/>
                <a:gd name="connsiteY7" fmla="*/ 1123384 h 1123384"/>
                <a:gd name="connsiteX8" fmla="*/ 0 w 1923385"/>
                <a:gd name="connsiteY8" fmla="*/ 1123384 h 1123384"/>
                <a:gd name="connsiteX9" fmla="*/ 0 w 1923385"/>
                <a:gd name="connsiteY9" fmla="*/ 595394 h 1123384"/>
                <a:gd name="connsiteX10" fmla="*/ 0 w 1923385"/>
                <a:gd name="connsiteY10" fmla="*/ 0 h 112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385" h="1123384" fill="none" extrusionOk="0">
                  <a:moveTo>
                    <a:pt x="0" y="0"/>
                  </a:moveTo>
                  <a:cubicBezTo>
                    <a:pt x="131028" y="-8259"/>
                    <a:pt x="321820" y="-14717"/>
                    <a:pt x="583427" y="0"/>
                  </a:cubicBezTo>
                  <a:cubicBezTo>
                    <a:pt x="845034" y="14717"/>
                    <a:pt x="1018574" y="2352"/>
                    <a:pt x="1166854" y="0"/>
                  </a:cubicBezTo>
                  <a:cubicBezTo>
                    <a:pt x="1315134" y="-2352"/>
                    <a:pt x="1765393" y="26937"/>
                    <a:pt x="1923385" y="0"/>
                  </a:cubicBezTo>
                  <a:cubicBezTo>
                    <a:pt x="1927616" y="124892"/>
                    <a:pt x="1941483" y="402049"/>
                    <a:pt x="1923385" y="550458"/>
                  </a:cubicBezTo>
                  <a:cubicBezTo>
                    <a:pt x="1905287" y="698867"/>
                    <a:pt x="1940785" y="925678"/>
                    <a:pt x="1923385" y="1123384"/>
                  </a:cubicBezTo>
                  <a:cubicBezTo>
                    <a:pt x="1773784" y="1150343"/>
                    <a:pt x="1588906" y="1113601"/>
                    <a:pt x="1339958" y="1123384"/>
                  </a:cubicBezTo>
                  <a:cubicBezTo>
                    <a:pt x="1091010" y="1133167"/>
                    <a:pt x="942847" y="1127911"/>
                    <a:pt x="756531" y="1123384"/>
                  </a:cubicBezTo>
                  <a:cubicBezTo>
                    <a:pt x="570215" y="1118857"/>
                    <a:pt x="153756" y="1109243"/>
                    <a:pt x="0" y="1123384"/>
                  </a:cubicBezTo>
                  <a:cubicBezTo>
                    <a:pt x="-19170" y="951926"/>
                    <a:pt x="-9150" y="755631"/>
                    <a:pt x="0" y="595394"/>
                  </a:cubicBezTo>
                  <a:cubicBezTo>
                    <a:pt x="9150" y="435157"/>
                    <a:pt x="25253" y="136251"/>
                    <a:pt x="0" y="0"/>
                  </a:cubicBezTo>
                  <a:close/>
                </a:path>
                <a:path w="1923385" h="1123384" stroke="0" extrusionOk="0">
                  <a:moveTo>
                    <a:pt x="0" y="0"/>
                  </a:moveTo>
                  <a:cubicBezTo>
                    <a:pt x="261393" y="24301"/>
                    <a:pt x="350504" y="30306"/>
                    <a:pt x="679596" y="0"/>
                  </a:cubicBezTo>
                  <a:cubicBezTo>
                    <a:pt x="1008688" y="-30306"/>
                    <a:pt x="1022205" y="-14707"/>
                    <a:pt x="1359192" y="0"/>
                  </a:cubicBezTo>
                  <a:cubicBezTo>
                    <a:pt x="1696179" y="14707"/>
                    <a:pt x="1663768" y="7836"/>
                    <a:pt x="1923385" y="0"/>
                  </a:cubicBezTo>
                  <a:cubicBezTo>
                    <a:pt x="1940379" y="255699"/>
                    <a:pt x="1936286" y="420781"/>
                    <a:pt x="1923385" y="527990"/>
                  </a:cubicBezTo>
                  <a:cubicBezTo>
                    <a:pt x="1910485" y="635199"/>
                    <a:pt x="1910582" y="981003"/>
                    <a:pt x="1923385" y="1123384"/>
                  </a:cubicBezTo>
                  <a:cubicBezTo>
                    <a:pt x="1741056" y="1131742"/>
                    <a:pt x="1583336" y="1138693"/>
                    <a:pt x="1282257" y="1123384"/>
                  </a:cubicBezTo>
                  <a:cubicBezTo>
                    <a:pt x="981178" y="1108075"/>
                    <a:pt x="810172" y="1149425"/>
                    <a:pt x="602661" y="1123384"/>
                  </a:cubicBezTo>
                  <a:cubicBezTo>
                    <a:pt x="395150" y="1097343"/>
                    <a:pt x="218936" y="1114322"/>
                    <a:pt x="0" y="1123384"/>
                  </a:cubicBezTo>
                  <a:cubicBezTo>
                    <a:pt x="-15176" y="975363"/>
                    <a:pt x="-22733" y="827984"/>
                    <a:pt x="0" y="561692"/>
                  </a:cubicBezTo>
                  <a:cubicBezTo>
                    <a:pt x="22733" y="295400"/>
                    <a:pt x="-13966" y="13219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3205211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Latin America</a:t>
              </a:r>
            </a:p>
            <a:p>
              <a:pPr algn="ctr"/>
              <a:r>
                <a:rPr lang="en-US" sz="4400" b="1" dirty="0">
                  <a:solidFill>
                    <a:schemeClr val="tx2"/>
                  </a:solidFill>
                </a:rPr>
                <a:t>69M</a:t>
              </a:r>
            </a:p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households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722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raphic 78">
            <a:extLst>
              <a:ext uri="{FF2B5EF4-FFF2-40B4-BE49-F238E27FC236}">
                <a16:creationId xmlns:a16="http://schemas.microsoft.com/office/drawing/2014/main" id="{E52F9CCF-DDB8-4746-B44B-9D2E93383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4284" y="299469"/>
            <a:ext cx="1761083" cy="46015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35BCF19-5BEC-6ADE-FE8C-E0D2BD19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25" y="2657057"/>
            <a:ext cx="4716717" cy="19538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accent1"/>
                </a:solidFill>
              </a:rPr>
              <a:t>Over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4000" b="1" dirty="0">
                <a:solidFill>
                  <a:schemeClr val="accent1"/>
                </a:solidFill>
              </a:rPr>
              <a:t>45 million </a:t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viewers in Africa already receive FTA channels from IS-20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0BB9D-0F68-4F5C-30B9-40740FC4BDF5}"/>
              </a:ext>
            </a:extLst>
          </p:cNvPr>
          <p:cNvSpPr txBox="1">
            <a:spLocks/>
          </p:cNvSpPr>
          <p:nvPr/>
        </p:nvSpPr>
        <p:spPr>
          <a:xfrm>
            <a:off x="353225" y="299469"/>
            <a:ext cx="6935081" cy="884860"/>
          </a:xfrm>
          <a:prstGeom prst="rect">
            <a:avLst/>
          </a:prstGeom>
        </p:spPr>
        <p:txBody>
          <a:bodyPr lIns="0" tIns="0" rIns="0" bIns="0" anchor="b"/>
          <a:lstStyle>
            <a:lvl1pPr algn="l" defTabSz="121911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00" b="0" kern="1200">
                <a:solidFill>
                  <a:schemeClr val="accent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IS-20 is Intelsat’s Premier Video Neighborhood in Africa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6942805-8C40-4762-BC86-2D19D5FE4597}"/>
              </a:ext>
            </a:extLst>
          </p:cNvPr>
          <p:cNvSpPr txBox="1">
            <a:spLocks/>
          </p:cNvSpPr>
          <p:nvPr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9B3E7"/>
              </a:buClr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42504C-CF8A-EFB1-A211-E5618BFE7C8A}"/>
              </a:ext>
            </a:extLst>
          </p:cNvPr>
          <p:cNvSpPr txBox="1"/>
          <p:nvPr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8C385-5E59-4BB7-998F-C646E591F43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AE198C-B586-9435-5BD3-064872A98263}"/>
              </a:ext>
            </a:extLst>
          </p:cNvPr>
          <p:cNvGrpSpPr/>
          <p:nvPr/>
        </p:nvGrpSpPr>
        <p:grpSpPr>
          <a:xfrm>
            <a:off x="5398994" y="762851"/>
            <a:ext cx="6519579" cy="5795681"/>
            <a:chOff x="5398994" y="762851"/>
            <a:chExt cx="6519579" cy="57956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A247A4-F424-5FC6-9F26-9073871F6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/>
          </p:blipFill>
          <p:spPr>
            <a:xfrm>
              <a:off x="5398994" y="762851"/>
              <a:ext cx="5795681" cy="5795681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44F9C7C-C4B5-565C-118C-73FB9DF654D2}"/>
                </a:ext>
              </a:extLst>
            </p:cNvPr>
            <p:cNvSpPr/>
            <p:nvPr/>
          </p:nvSpPr>
          <p:spPr>
            <a:xfrm>
              <a:off x="7361495" y="3289829"/>
              <a:ext cx="1280160" cy="1280160"/>
            </a:xfrm>
            <a:prstGeom prst="ellipse">
              <a:avLst/>
            </a:prstGeom>
            <a:solidFill>
              <a:schemeClr val="accent6">
                <a:lumMod val="75000"/>
                <a:alpha val="95000"/>
              </a:schemeClr>
            </a:solidFill>
            <a:ln w="190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Nigeria</a:t>
              </a:r>
            </a:p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22M FTA viewers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E069480-5800-4F76-91A8-3637E7224A28}"/>
                </a:ext>
              </a:extLst>
            </p:cNvPr>
            <p:cNvSpPr/>
            <p:nvPr/>
          </p:nvSpPr>
          <p:spPr>
            <a:xfrm>
              <a:off x="8614124" y="5236181"/>
              <a:ext cx="1280160" cy="1280160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 w="190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S. Africa</a:t>
              </a:r>
            </a:p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8.9M FTA viewers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9C06996-5743-056F-E522-5398757921BC}"/>
                </a:ext>
              </a:extLst>
            </p:cNvPr>
            <p:cNvSpPr/>
            <p:nvPr/>
          </p:nvSpPr>
          <p:spPr>
            <a:xfrm>
              <a:off x="6424377" y="2289393"/>
              <a:ext cx="1280160" cy="1280160"/>
            </a:xfrm>
            <a:prstGeom prst="ellipse">
              <a:avLst/>
            </a:prstGeom>
            <a:solidFill>
              <a:schemeClr val="accent3">
                <a:alpha val="95000"/>
              </a:schemeClr>
            </a:solidFill>
            <a:ln w="190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Ghana</a:t>
              </a:r>
            </a:p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3.9M FTA viewers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4907EA5-905F-FF26-2E38-184E511A55EB}"/>
                </a:ext>
              </a:extLst>
            </p:cNvPr>
            <p:cNvSpPr/>
            <p:nvPr/>
          </p:nvSpPr>
          <p:spPr>
            <a:xfrm>
              <a:off x="10638413" y="3330751"/>
              <a:ext cx="1280160" cy="1280160"/>
            </a:xfrm>
            <a:prstGeom prst="ellipse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Kenya</a:t>
              </a:r>
            </a:p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2.3M FTA viewers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7699441-1355-248C-A34C-C7C9A9BEB7B5}"/>
                </a:ext>
              </a:extLst>
            </p:cNvPr>
            <p:cNvSpPr/>
            <p:nvPr/>
          </p:nvSpPr>
          <p:spPr>
            <a:xfrm>
              <a:off x="8938693" y="2313357"/>
              <a:ext cx="1280160" cy="1280160"/>
            </a:xfrm>
            <a:prstGeom prst="ellipse">
              <a:avLst/>
            </a:prstGeom>
            <a:solidFill>
              <a:schemeClr val="accent2">
                <a:alpha val="95000"/>
              </a:schemeClr>
            </a:solidFill>
            <a:ln w="190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Ethiopia</a:t>
              </a:r>
            </a:p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2.9M FTA viewers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49C23F-E926-37C6-8E40-7EB96F1558E5}"/>
                </a:ext>
              </a:extLst>
            </p:cNvPr>
            <p:cNvSpPr/>
            <p:nvPr/>
          </p:nvSpPr>
          <p:spPr>
            <a:xfrm>
              <a:off x="8868750" y="3754587"/>
              <a:ext cx="1280160" cy="1280160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90000"/>
              </a:schemeClr>
            </a:solidFill>
            <a:ln w="190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Tanzania</a:t>
              </a:r>
            </a:p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2.2M FTA viewers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512927C-997D-2AD6-D1AF-41718A4E9CE7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 flipV="1">
              <a:off x="9886502" y="3721574"/>
              <a:ext cx="751911" cy="249257"/>
            </a:xfrm>
            <a:prstGeom prst="line">
              <a:avLst/>
            </a:prstGeom>
            <a:ln w="1905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A blue line drawing of a satellite&#10;&#10;Description automatically generated">
              <a:extLst>
                <a:ext uri="{FF2B5EF4-FFF2-40B4-BE49-F238E27FC236}">
                  <a16:creationId xmlns:a16="http://schemas.microsoft.com/office/drawing/2014/main" id="{4A404833-CBEE-0B66-FF77-CFFC72670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</a:blip>
            <a:stretch>
              <a:fillRect/>
            </a:stretch>
          </p:blipFill>
          <p:spPr>
            <a:xfrm>
              <a:off x="10388854" y="1115761"/>
              <a:ext cx="1085091" cy="1085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6152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raphic 78">
            <a:extLst>
              <a:ext uri="{FF2B5EF4-FFF2-40B4-BE49-F238E27FC236}">
                <a16:creationId xmlns:a16="http://schemas.microsoft.com/office/drawing/2014/main" id="{E52F9CCF-DDB8-4746-B44B-9D2E93383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4284" y="299469"/>
            <a:ext cx="1761083" cy="4601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580CA7C-F69D-8C96-9711-B1F1C7E6D795}"/>
              </a:ext>
            </a:extLst>
          </p:cNvPr>
          <p:cNvGrpSpPr/>
          <p:nvPr/>
        </p:nvGrpSpPr>
        <p:grpSpPr>
          <a:xfrm>
            <a:off x="4623697" y="1611464"/>
            <a:ext cx="1525312" cy="3917910"/>
            <a:chOff x="2278062" y="2377906"/>
            <a:chExt cx="1091381" cy="280331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52B8F43-DA55-9148-1B6A-BB599ACDA2AD}"/>
                </a:ext>
              </a:extLst>
            </p:cNvPr>
            <p:cNvGrpSpPr/>
            <p:nvPr/>
          </p:nvGrpSpPr>
          <p:grpSpPr>
            <a:xfrm>
              <a:off x="2278062" y="2377906"/>
              <a:ext cx="1091381" cy="1091381"/>
              <a:chOff x="4623697" y="2892364"/>
              <a:chExt cx="1091381" cy="1091381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646CB22-C8BA-B11E-56E4-4EB087730C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23697" y="2892364"/>
                <a:ext cx="1091381" cy="1091381"/>
              </a:xfrm>
              <a:prstGeom prst="ellipse">
                <a:avLst/>
              </a:prstGeom>
              <a:grpFill/>
              <a:ln w="1270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57575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4" name="bcgIcons_Handshake ">
                <a:extLst>
                  <a:ext uri="{FF2B5EF4-FFF2-40B4-BE49-F238E27FC236}">
                    <a16:creationId xmlns:a16="http://schemas.microsoft.com/office/drawing/2014/main" id="{A0B2CF08-EF3B-57EF-7BD2-EBE1E9E8969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681448" y="2949663"/>
                <a:ext cx="975879" cy="976783"/>
                <a:chOff x="1682" y="0"/>
                <a:chExt cx="4316" cy="4320"/>
              </a:xfrm>
            </p:grpSpPr>
            <p:sp>
              <p:nvSpPr>
                <p:cNvPr id="16" name="AutoShape 3">
                  <a:extLst>
                    <a:ext uri="{FF2B5EF4-FFF2-40B4-BE49-F238E27FC236}">
                      <a16:creationId xmlns:a16="http://schemas.microsoft.com/office/drawing/2014/main" id="{A3CFEA6B-83D9-5BFC-3E02-F7D26F2AC7A7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682" y="0"/>
                  <a:ext cx="4316" cy="4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1596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5">
                  <a:extLst>
                    <a:ext uri="{FF2B5EF4-FFF2-40B4-BE49-F238E27FC236}">
                      <a16:creationId xmlns:a16="http://schemas.microsoft.com/office/drawing/2014/main" id="{E47D0231-B8EB-E223-EABF-EC0C1F5CFD1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99" y="763"/>
                  <a:ext cx="2730" cy="2428"/>
                </a:xfrm>
                <a:custGeom>
                  <a:avLst/>
                  <a:gdLst>
                    <a:gd name="T0" fmla="*/ 182 w 1457"/>
                    <a:gd name="T1" fmla="*/ 441 h 1295"/>
                    <a:gd name="T2" fmla="*/ 163 w 1457"/>
                    <a:gd name="T3" fmla="*/ 326 h 1295"/>
                    <a:gd name="T4" fmla="*/ 724 w 1457"/>
                    <a:gd name="T5" fmla="*/ 120 h 1295"/>
                    <a:gd name="T6" fmla="*/ 1145 w 1457"/>
                    <a:gd name="T7" fmla="*/ 295 h 1295"/>
                    <a:gd name="T8" fmla="*/ 1419 w 1457"/>
                    <a:gd name="T9" fmla="*/ 153 h 1295"/>
                    <a:gd name="T10" fmla="*/ 1457 w 1457"/>
                    <a:gd name="T11" fmla="*/ 172 h 1295"/>
                    <a:gd name="T12" fmla="*/ 1457 w 1457"/>
                    <a:gd name="T13" fmla="*/ 660 h 1295"/>
                    <a:gd name="T14" fmla="*/ 1449 w 1457"/>
                    <a:gd name="T15" fmla="*/ 672 h 1295"/>
                    <a:gd name="T16" fmla="*/ 1275 w 1457"/>
                    <a:gd name="T17" fmla="*/ 716 h 1295"/>
                    <a:gd name="T18" fmla="*/ 1263 w 1457"/>
                    <a:gd name="T19" fmla="*/ 715 h 1295"/>
                    <a:gd name="T20" fmla="*/ 668 w 1457"/>
                    <a:gd name="T21" fmla="*/ 358 h 1295"/>
                    <a:gd name="T22" fmla="*/ 462 w 1457"/>
                    <a:gd name="T23" fmla="*/ 341 h 1295"/>
                    <a:gd name="T24" fmla="*/ 421 w 1457"/>
                    <a:gd name="T25" fmla="*/ 361 h 1295"/>
                    <a:gd name="T26" fmla="*/ 182 w 1457"/>
                    <a:gd name="T27" fmla="*/ 441 h 1295"/>
                    <a:gd name="T28" fmla="*/ 592 w 1457"/>
                    <a:gd name="T29" fmla="*/ 1039 h 1295"/>
                    <a:gd name="T30" fmla="*/ 528 w 1457"/>
                    <a:gd name="T31" fmla="*/ 1079 h 1295"/>
                    <a:gd name="T32" fmla="*/ 472 w 1457"/>
                    <a:gd name="T33" fmla="*/ 1191 h 1295"/>
                    <a:gd name="T34" fmla="*/ 505 w 1457"/>
                    <a:gd name="T35" fmla="*/ 1287 h 1295"/>
                    <a:gd name="T36" fmla="*/ 505 w 1457"/>
                    <a:gd name="T37" fmla="*/ 1287 h 1295"/>
                    <a:gd name="T38" fmla="*/ 536 w 1457"/>
                    <a:gd name="T39" fmla="*/ 1295 h 1295"/>
                    <a:gd name="T40" fmla="*/ 601 w 1457"/>
                    <a:gd name="T41" fmla="*/ 1255 h 1295"/>
                    <a:gd name="T42" fmla="*/ 657 w 1457"/>
                    <a:gd name="T43" fmla="*/ 1143 h 1295"/>
                    <a:gd name="T44" fmla="*/ 624 w 1457"/>
                    <a:gd name="T45" fmla="*/ 1046 h 1295"/>
                    <a:gd name="T46" fmla="*/ 592 w 1457"/>
                    <a:gd name="T47" fmla="*/ 1039 h 1295"/>
                    <a:gd name="T48" fmla="*/ 462 w 1457"/>
                    <a:gd name="T49" fmla="*/ 901 h 1295"/>
                    <a:gd name="T50" fmla="*/ 397 w 1457"/>
                    <a:gd name="T51" fmla="*/ 941 h 1295"/>
                    <a:gd name="T52" fmla="*/ 307 w 1457"/>
                    <a:gd name="T53" fmla="*/ 1123 h 1295"/>
                    <a:gd name="T54" fmla="*/ 339 w 1457"/>
                    <a:gd name="T55" fmla="*/ 1219 h 1295"/>
                    <a:gd name="T56" fmla="*/ 339 w 1457"/>
                    <a:gd name="T57" fmla="*/ 1219 h 1295"/>
                    <a:gd name="T58" fmla="*/ 371 w 1457"/>
                    <a:gd name="T59" fmla="*/ 1227 h 1295"/>
                    <a:gd name="T60" fmla="*/ 435 w 1457"/>
                    <a:gd name="T61" fmla="*/ 1187 h 1295"/>
                    <a:gd name="T62" fmla="*/ 526 w 1457"/>
                    <a:gd name="T63" fmla="*/ 1005 h 1295"/>
                    <a:gd name="T64" fmla="*/ 493 w 1457"/>
                    <a:gd name="T65" fmla="*/ 909 h 1295"/>
                    <a:gd name="T66" fmla="*/ 493 w 1457"/>
                    <a:gd name="T67" fmla="*/ 909 h 1295"/>
                    <a:gd name="T68" fmla="*/ 462 w 1457"/>
                    <a:gd name="T69" fmla="*/ 901 h 1295"/>
                    <a:gd name="T70" fmla="*/ 298 w 1457"/>
                    <a:gd name="T71" fmla="*/ 829 h 1295"/>
                    <a:gd name="T72" fmla="*/ 233 w 1457"/>
                    <a:gd name="T73" fmla="*/ 869 h 1295"/>
                    <a:gd name="T74" fmla="*/ 150 w 1457"/>
                    <a:gd name="T75" fmla="*/ 1036 h 1295"/>
                    <a:gd name="T76" fmla="*/ 183 w 1457"/>
                    <a:gd name="T77" fmla="*/ 1132 h 1295"/>
                    <a:gd name="T78" fmla="*/ 215 w 1457"/>
                    <a:gd name="T79" fmla="*/ 1140 h 1295"/>
                    <a:gd name="T80" fmla="*/ 279 w 1457"/>
                    <a:gd name="T81" fmla="*/ 1100 h 1295"/>
                    <a:gd name="T82" fmla="*/ 362 w 1457"/>
                    <a:gd name="T83" fmla="*/ 933 h 1295"/>
                    <a:gd name="T84" fmla="*/ 330 w 1457"/>
                    <a:gd name="T85" fmla="*/ 837 h 1295"/>
                    <a:gd name="T86" fmla="*/ 330 w 1457"/>
                    <a:gd name="T87" fmla="*/ 837 h 1295"/>
                    <a:gd name="T88" fmla="*/ 298 w 1457"/>
                    <a:gd name="T89" fmla="*/ 829 h 1295"/>
                    <a:gd name="T90" fmla="*/ 131 w 1457"/>
                    <a:gd name="T91" fmla="*/ 762 h 1295"/>
                    <a:gd name="T92" fmla="*/ 66 w 1457"/>
                    <a:gd name="T93" fmla="*/ 802 h 1295"/>
                    <a:gd name="T94" fmla="*/ 18 w 1457"/>
                    <a:gd name="T95" fmla="*/ 900 h 1295"/>
                    <a:gd name="T96" fmla="*/ 50 w 1457"/>
                    <a:gd name="T97" fmla="*/ 996 h 1295"/>
                    <a:gd name="T98" fmla="*/ 82 w 1457"/>
                    <a:gd name="T99" fmla="*/ 1004 h 1295"/>
                    <a:gd name="T100" fmla="*/ 146 w 1457"/>
                    <a:gd name="T101" fmla="*/ 964 h 1295"/>
                    <a:gd name="T102" fmla="*/ 195 w 1457"/>
                    <a:gd name="T103" fmla="*/ 866 h 1295"/>
                    <a:gd name="T104" fmla="*/ 162 w 1457"/>
                    <a:gd name="T105" fmla="*/ 770 h 1295"/>
                    <a:gd name="T106" fmla="*/ 131 w 1457"/>
                    <a:gd name="T107" fmla="*/ 762 h 1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457" h="1295">
                      <a:moveTo>
                        <a:pt x="182" y="441"/>
                      </a:moveTo>
                      <a:cubicBezTo>
                        <a:pt x="138" y="419"/>
                        <a:pt x="128" y="361"/>
                        <a:pt x="163" y="326"/>
                      </a:cubicBezTo>
                      <a:cubicBezTo>
                        <a:pt x="484" y="0"/>
                        <a:pt x="654" y="98"/>
                        <a:pt x="724" y="120"/>
                      </a:cubicBezTo>
                      <a:cubicBezTo>
                        <a:pt x="823" y="149"/>
                        <a:pt x="1071" y="278"/>
                        <a:pt x="1145" y="295"/>
                      </a:cubicBezTo>
                      <a:cubicBezTo>
                        <a:pt x="1199" y="308"/>
                        <a:pt x="1348" y="206"/>
                        <a:pt x="1419" y="153"/>
                      </a:cubicBezTo>
                      <a:cubicBezTo>
                        <a:pt x="1435" y="142"/>
                        <a:pt x="1457" y="153"/>
                        <a:pt x="1457" y="172"/>
                      </a:cubicBezTo>
                      <a:cubicBezTo>
                        <a:pt x="1457" y="172"/>
                        <a:pt x="1457" y="172"/>
                        <a:pt x="1457" y="660"/>
                      </a:cubicBezTo>
                      <a:cubicBezTo>
                        <a:pt x="1457" y="666"/>
                        <a:pt x="1454" y="670"/>
                        <a:pt x="1449" y="672"/>
                      </a:cubicBezTo>
                      <a:cubicBezTo>
                        <a:pt x="1449" y="672"/>
                        <a:pt x="1449" y="672"/>
                        <a:pt x="1275" y="716"/>
                      </a:cubicBezTo>
                      <a:cubicBezTo>
                        <a:pt x="1271" y="718"/>
                        <a:pt x="1266" y="717"/>
                        <a:pt x="1263" y="715"/>
                      </a:cubicBezTo>
                      <a:cubicBezTo>
                        <a:pt x="1207" y="679"/>
                        <a:pt x="737" y="382"/>
                        <a:pt x="668" y="358"/>
                      </a:cubicBezTo>
                      <a:cubicBezTo>
                        <a:pt x="614" y="338"/>
                        <a:pt x="510" y="340"/>
                        <a:pt x="462" y="341"/>
                      </a:cubicBezTo>
                      <a:cubicBezTo>
                        <a:pt x="446" y="342"/>
                        <a:pt x="431" y="349"/>
                        <a:pt x="421" y="361"/>
                      </a:cubicBezTo>
                      <a:cubicBezTo>
                        <a:pt x="320" y="472"/>
                        <a:pt x="237" y="468"/>
                        <a:pt x="182" y="441"/>
                      </a:cubicBezTo>
                      <a:close/>
                      <a:moveTo>
                        <a:pt x="592" y="1039"/>
                      </a:moveTo>
                      <a:cubicBezTo>
                        <a:pt x="566" y="1039"/>
                        <a:pt x="541" y="1054"/>
                        <a:pt x="528" y="1079"/>
                      </a:cubicBezTo>
                      <a:cubicBezTo>
                        <a:pt x="472" y="1191"/>
                        <a:pt x="472" y="1191"/>
                        <a:pt x="472" y="1191"/>
                      </a:cubicBezTo>
                      <a:cubicBezTo>
                        <a:pt x="455" y="1227"/>
                        <a:pt x="469" y="1270"/>
                        <a:pt x="505" y="1287"/>
                      </a:cubicBezTo>
                      <a:cubicBezTo>
                        <a:pt x="505" y="1287"/>
                        <a:pt x="505" y="1287"/>
                        <a:pt x="505" y="1287"/>
                      </a:cubicBezTo>
                      <a:cubicBezTo>
                        <a:pt x="515" y="1292"/>
                        <a:pt x="526" y="1295"/>
                        <a:pt x="536" y="1295"/>
                      </a:cubicBezTo>
                      <a:cubicBezTo>
                        <a:pt x="563" y="1295"/>
                        <a:pt x="588" y="1280"/>
                        <a:pt x="601" y="1255"/>
                      </a:cubicBezTo>
                      <a:cubicBezTo>
                        <a:pt x="657" y="1143"/>
                        <a:pt x="657" y="1143"/>
                        <a:pt x="657" y="1143"/>
                      </a:cubicBezTo>
                      <a:cubicBezTo>
                        <a:pt x="674" y="1107"/>
                        <a:pt x="660" y="1064"/>
                        <a:pt x="624" y="1046"/>
                      </a:cubicBezTo>
                      <a:cubicBezTo>
                        <a:pt x="614" y="1041"/>
                        <a:pt x="603" y="1039"/>
                        <a:pt x="592" y="1039"/>
                      </a:cubicBezTo>
                      <a:moveTo>
                        <a:pt x="462" y="901"/>
                      </a:moveTo>
                      <a:cubicBezTo>
                        <a:pt x="435" y="901"/>
                        <a:pt x="410" y="916"/>
                        <a:pt x="397" y="941"/>
                      </a:cubicBezTo>
                      <a:cubicBezTo>
                        <a:pt x="307" y="1123"/>
                        <a:pt x="307" y="1123"/>
                        <a:pt x="307" y="1123"/>
                      </a:cubicBezTo>
                      <a:cubicBezTo>
                        <a:pt x="289" y="1159"/>
                        <a:pt x="304" y="1202"/>
                        <a:pt x="339" y="1219"/>
                      </a:cubicBezTo>
                      <a:cubicBezTo>
                        <a:pt x="339" y="1219"/>
                        <a:pt x="339" y="1219"/>
                        <a:pt x="339" y="1219"/>
                      </a:cubicBezTo>
                      <a:cubicBezTo>
                        <a:pt x="350" y="1224"/>
                        <a:pt x="360" y="1227"/>
                        <a:pt x="371" y="1227"/>
                      </a:cubicBezTo>
                      <a:cubicBezTo>
                        <a:pt x="397" y="1227"/>
                        <a:pt x="423" y="1212"/>
                        <a:pt x="435" y="1187"/>
                      </a:cubicBezTo>
                      <a:cubicBezTo>
                        <a:pt x="526" y="1005"/>
                        <a:pt x="526" y="1005"/>
                        <a:pt x="526" y="1005"/>
                      </a:cubicBezTo>
                      <a:cubicBezTo>
                        <a:pt x="543" y="970"/>
                        <a:pt x="529" y="927"/>
                        <a:pt x="493" y="909"/>
                      </a:cubicBezTo>
                      <a:cubicBezTo>
                        <a:pt x="493" y="909"/>
                        <a:pt x="493" y="909"/>
                        <a:pt x="493" y="909"/>
                      </a:cubicBezTo>
                      <a:cubicBezTo>
                        <a:pt x="483" y="904"/>
                        <a:pt x="472" y="901"/>
                        <a:pt x="462" y="901"/>
                      </a:cubicBezTo>
                      <a:moveTo>
                        <a:pt x="298" y="829"/>
                      </a:moveTo>
                      <a:cubicBezTo>
                        <a:pt x="271" y="829"/>
                        <a:pt x="246" y="844"/>
                        <a:pt x="233" y="869"/>
                      </a:cubicBezTo>
                      <a:cubicBezTo>
                        <a:pt x="150" y="1036"/>
                        <a:pt x="150" y="1036"/>
                        <a:pt x="150" y="1036"/>
                      </a:cubicBezTo>
                      <a:cubicBezTo>
                        <a:pt x="133" y="1072"/>
                        <a:pt x="147" y="1115"/>
                        <a:pt x="183" y="1132"/>
                      </a:cubicBezTo>
                      <a:cubicBezTo>
                        <a:pt x="193" y="1138"/>
                        <a:pt x="204" y="1140"/>
                        <a:pt x="215" y="1140"/>
                      </a:cubicBezTo>
                      <a:cubicBezTo>
                        <a:pt x="241" y="1140"/>
                        <a:pt x="266" y="1125"/>
                        <a:pt x="279" y="1100"/>
                      </a:cubicBezTo>
                      <a:cubicBezTo>
                        <a:pt x="362" y="933"/>
                        <a:pt x="362" y="933"/>
                        <a:pt x="362" y="933"/>
                      </a:cubicBezTo>
                      <a:cubicBezTo>
                        <a:pt x="379" y="898"/>
                        <a:pt x="365" y="855"/>
                        <a:pt x="330" y="837"/>
                      </a:cubicBezTo>
                      <a:cubicBezTo>
                        <a:pt x="330" y="837"/>
                        <a:pt x="330" y="837"/>
                        <a:pt x="330" y="837"/>
                      </a:cubicBezTo>
                      <a:cubicBezTo>
                        <a:pt x="319" y="832"/>
                        <a:pt x="308" y="829"/>
                        <a:pt x="298" y="829"/>
                      </a:cubicBezTo>
                      <a:moveTo>
                        <a:pt x="131" y="762"/>
                      </a:moveTo>
                      <a:cubicBezTo>
                        <a:pt x="104" y="762"/>
                        <a:pt x="79" y="777"/>
                        <a:pt x="66" y="802"/>
                      </a:cubicBezTo>
                      <a:cubicBezTo>
                        <a:pt x="18" y="900"/>
                        <a:pt x="18" y="900"/>
                        <a:pt x="18" y="900"/>
                      </a:cubicBezTo>
                      <a:cubicBezTo>
                        <a:pt x="0" y="936"/>
                        <a:pt x="14" y="979"/>
                        <a:pt x="50" y="996"/>
                      </a:cubicBezTo>
                      <a:cubicBezTo>
                        <a:pt x="60" y="1002"/>
                        <a:pt x="71" y="1004"/>
                        <a:pt x="82" y="1004"/>
                      </a:cubicBezTo>
                      <a:cubicBezTo>
                        <a:pt x="108" y="1004"/>
                        <a:pt x="133" y="989"/>
                        <a:pt x="146" y="964"/>
                      </a:cubicBezTo>
                      <a:cubicBezTo>
                        <a:pt x="195" y="866"/>
                        <a:pt x="195" y="866"/>
                        <a:pt x="195" y="866"/>
                      </a:cubicBezTo>
                      <a:cubicBezTo>
                        <a:pt x="212" y="830"/>
                        <a:pt x="198" y="787"/>
                        <a:pt x="162" y="770"/>
                      </a:cubicBezTo>
                      <a:cubicBezTo>
                        <a:pt x="152" y="765"/>
                        <a:pt x="141" y="762"/>
                        <a:pt x="131" y="76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1596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6">
                  <a:extLst>
                    <a:ext uri="{FF2B5EF4-FFF2-40B4-BE49-F238E27FC236}">
                      <a16:creationId xmlns:a16="http://schemas.microsoft.com/office/drawing/2014/main" id="{384C5303-8530-3E61-77BD-5839DE15E9B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51" y="949"/>
                  <a:ext cx="3007" cy="2422"/>
                </a:xfrm>
                <a:custGeom>
                  <a:avLst/>
                  <a:gdLst>
                    <a:gd name="T0" fmla="*/ 262 w 1605"/>
                    <a:gd name="T1" fmla="*/ 725 h 1292"/>
                    <a:gd name="T2" fmla="*/ 15 w 1605"/>
                    <a:gd name="T3" fmla="*/ 587 h 1292"/>
                    <a:gd name="T4" fmla="*/ 0 w 1605"/>
                    <a:gd name="T5" fmla="*/ 37 h 1292"/>
                    <a:gd name="T6" fmla="*/ 36 w 1605"/>
                    <a:gd name="T7" fmla="*/ 0 h 1292"/>
                    <a:gd name="T8" fmla="*/ 155 w 1605"/>
                    <a:gd name="T9" fmla="*/ 96 h 1292"/>
                    <a:gd name="T10" fmla="*/ 324 w 1605"/>
                    <a:gd name="T11" fmla="*/ 190 h 1292"/>
                    <a:gd name="T12" fmla="*/ 364 w 1605"/>
                    <a:gd name="T13" fmla="*/ 178 h 1292"/>
                    <a:gd name="T14" fmla="*/ 366 w 1605"/>
                    <a:gd name="T15" fmla="*/ 207 h 1292"/>
                    <a:gd name="T16" fmla="*/ 324 w 1605"/>
                    <a:gd name="T17" fmla="*/ 226 h 1292"/>
                    <a:gd name="T18" fmla="*/ 36 w 1605"/>
                    <a:gd name="T19" fmla="*/ 36 h 1292"/>
                    <a:gd name="T20" fmla="*/ 1538 w 1605"/>
                    <a:gd name="T21" fmla="*/ 719 h 1292"/>
                    <a:gd name="T22" fmla="*/ 785 w 1605"/>
                    <a:gd name="T23" fmla="*/ 307 h 1292"/>
                    <a:gd name="T24" fmla="*/ 1544 w 1605"/>
                    <a:gd name="T25" fmla="*/ 848 h 1292"/>
                    <a:gd name="T26" fmla="*/ 1482 w 1605"/>
                    <a:gd name="T27" fmla="*/ 883 h 1292"/>
                    <a:gd name="T28" fmla="*/ 1236 w 1605"/>
                    <a:gd name="T29" fmla="*/ 747 h 1292"/>
                    <a:gd name="T30" fmla="*/ 1210 w 1605"/>
                    <a:gd name="T31" fmla="*/ 752 h 1292"/>
                    <a:gd name="T32" fmla="*/ 1380 w 1605"/>
                    <a:gd name="T33" fmla="*/ 881 h 1292"/>
                    <a:gd name="T34" fmla="*/ 1345 w 1605"/>
                    <a:gd name="T35" fmla="*/ 1015 h 1292"/>
                    <a:gd name="T36" fmla="*/ 1123 w 1605"/>
                    <a:gd name="T37" fmla="*/ 893 h 1292"/>
                    <a:gd name="T38" fmla="*/ 1098 w 1605"/>
                    <a:gd name="T39" fmla="*/ 898 h 1292"/>
                    <a:gd name="T40" fmla="*/ 1229 w 1605"/>
                    <a:gd name="T41" fmla="*/ 1002 h 1292"/>
                    <a:gd name="T42" fmla="*/ 1253 w 1605"/>
                    <a:gd name="T43" fmla="*/ 1100 h 1292"/>
                    <a:gd name="T44" fmla="*/ 1155 w 1605"/>
                    <a:gd name="T45" fmla="*/ 1124 h 1292"/>
                    <a:gd name="T46" fmla="*/ 986 w 1605"/>
                    <a:gd name="T47" fmla="*/ 1044 h 1292"/>
                    <a:gd name="T48" fmla="*/ 992 w 1605"/>
                    <a:gd name="T49" fmla="*/ 1075 h 1292"/>
                    <a:gd name="T50" fmla="*/ 1097 w 1605"/>
                    <a:gd name="T51" fmla="*/ 1222 h 1292"/>
                    <a:gd name="T52" fmla="*/ 998 w 1605"/>
                    <a:gd name="T53" fmla="*/ 1246 h 1292"/>
                    <a:gd name="T54" fmla="*/ 862 w 1605"/>
                    <a:gd name="T55" fmla="*/ 1206 h 1292"/>
                    <a:gd name="T56" fmla="*/ 1035 w 1605"/>
                    <a:gd name="T57" fmla="*/ 1292 h 1292"/>
                    <a:gd name="T58" fmla="*/ 1139 w 1605"/>
                    <a:gd name="T59" fmla="*/ 1157 h 1292"/>
                    <a:gd name="T60" fmla="*/ 1284 w 1605"/>
                    <a:gd name="T61" fmla="*/ 1119 h 1292"/>
                    <a:gd name="T62" fmla="*/ 1345 w 1605"/>
                    <a:gd name="T63" fmla="*/ 1051 h 1292"/>
                    <a:gd name="T64" fmla="*/ 1450 w 1605"/>
                    <a:gd name="T65" fmla="*/ 917 h 1292"/>
                    <a:gd name="T66" fmla="*/ 1482 w 1605"/>
                    <a:gd name="T67" fmla="*/ 919 h 1292"/>
                    <a:gd name="T68" fmla="*/ 1538 w 1605"/>
                    <a:gd name="T69" fmla="*/ 719 h 1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605" h="1292">
                      <a:moveTo>
                        <a:pt x="36" y="558"/>
                      </a:moveTo>
                      <a:cubicBezTo>
                        <a:pt x="262" y="725"/>
                        <a:pt x="262" y="725"/>
                        <a:pt x="262" y="725"/>
                      </a:cubicBezTo>
                      <a:cubicBezTo>
                        <a:pt x="246" y="757"/>
                        <a:pt x="246" y="757"/>
                        <a:pt x="246" y="757"/>
                      </a:cubicBezTo>
                      <a:cubicBezTo>
                        <a:pt x="15" y="587"/>
                        <a:pt x="15" y="587"/>
                        <a:pt x="15" y="587"/>
                      </a:cubicBezTo>
                      <a:cubicBezTo>
                        <a:pt x="6" y="580"/>
                        <a:pt x="0" y="569"/>
                        <a:pt x="0" y="558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24"/>
                        <a:pt x="7" y="11"/>
                        <a:pt x="18" y="5"/>
                      </a:cubicBezTo>
                      <a:cubicBezTo>
                        <a:pt x="24" y="1"/>
                        <a:pt x="30" y="0"/>
                        <a:pt x="36" y="0"/>
                      </a:cubicBezTo>
                      <a:cubicBezTo>
                        <a:pt x="45" y="0"/>
                        <a:pt x="54" y="3"/>
                        <a:pt x="61" y="9"/>
                      </a:cubicBezTo>
                      <a:cubicBezTo>
                        <a:pt x="155" y="96"/>
                        <a:pt x="155" y="96"/>
                        <a:pt x="155" y="96"/>
                      </a:cubicBezTo>
                      <a:cubicBezTo>
                        <a:pt x="156" y="97"/>
                        <a:pt x="156" y="97"/>
                        <a:pt x="156" y="97"/>
                      </a:cubicBezTo>
                      <a:cubicBezTo>
                        <a:pt x="182" y="123"/>
                        <a:pt x="263" y="190"/>
                        <a:pt x="324" y="190"/>
                      </a:cubicBezTo>
                      <a:cubicBezTo>
                        <a:pt x="336" y="190"/>
                        <a:pt x="346" y="187"/>
                        <a:pt x="355" y="182"/>
                      </a:cubicBezTo>
                      <a:cubicBezTo>
                        <a:pt x="358" y="180"/>
                        <a:pt x="361" y="179"/>
                        <a:pt x="364" y="178"/>
                      </a:cubicBezTo>
                      <a:cubicBezTo>
                        <a:pt x="413" y="161"/>
                        <a:pt x="413" y="161"/>
                        <a:pt x="413" y="161"/>
                      </a:cubicBezTo>
                      <a:cubicBezTo>
                        <a:pt x="397" y="176"/>
                        <a:pt x="382" y="191"/>
                        <a:pt x="366" y="207"/>
                      </a:cubicBezTo>
                      <a:cubicBezTo>
                        <a:pt x="361" y="212"/>
                        <a:pt x="357" y="217"/>
                        <a:pt x="353" y="222"/>
                      </a:cubicBezTo>
                      <a:cubicBezTo>
                        <a:pt x="344" y="225"/>
                        <a:pt x="334" y="226"/>
                        <a:pt x="324" y="226"/>
                      </a:cubicBezTo>
                      <a:cubicBezTo>
                        <a:pt x="234" y="226"/>
                        <a:pt x="131" y="123"/>
                        <a:pt x="131" y="123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lnTo>
                        <a:pt x="36" y="558"/>
                      </a:lnTo>
                      <a:close/>
                      <a:moveTo>
                        <a:pt x="1538" y="719"/>
                      </a:moveTo>
                      <a:cubicBezTo>
                        <a:pt x="868" y="315"/>
                        <a:pt x="868" y="315"/>
                        <a:pt x="868" y="315"/>
                      </a:cubicBezTo>
                      <a:cubicBezTo>
                        <a:pt x="850" y="312"/>
                        <a:pt x="824" y="309"/>
                        <a:pt x="785" y="307"/>
                      </a:cubicBezTo>
                      <a:cubicBezTo>
                        <a:pt x="1520" y="750"/>
                        <a:pt x="1520" y="750"/>
                        <a:pt x="1520" y="750"/>
                      </a:cubicBezTo>
                      <a:cubicBezTo>
                        <a:pt x="1553" y="770"/>
                        <a:pt x="1564" y="814"/>
                        <a:pt x="1544" y="848"/>
                      </a:cubicBezTo>
                      <a:cubicBezTo>
                        <a:pt x="1544" y="848"/>
                        <a:pt x="1544" y="848"/>
                        <a:pt x="1544" y="848"/>
                      </a:cubicBezTo>
                      <a:cubicBezTo>
                        <a:pt x="1531" y="871"/>
                        <a:pt x="1507" y="883"/>
                        <a:pt x="1482" y="883"/>
                      </a:cubicBezTo>
                      <a:cubicBezTo>
                        <a:pt x="1470" y="883"/>
                        <a:pt x="1457" y="880"/>
                        <a:pt x="1446" y="873"/>
                      </a:cubicBezTo>
                      <a:cubicBezTo>
                        <a:pt x="1236" y="747"/>
                        <a:pt x="1236" y="747"/>
                        <a:pt x="1236" y="747"/>
                      </a:cubicBezTo>
                      <a:cubicBezTo>
                        <a:pt x="1227" y="741"/>
                        <a:pt x="1216" y="743"/>
                        <a:pt x="1210" y="752"/>
                      </a:cubicBezTo>
                      <a:cubicBezTo>
                        <a:pt x="1210" y="752"/>
                        <a:pt x="1210" y="752"/>
                        <a:pt x="1210" y="752"/>
                      </a:cubicBezTo>
                      <a:cubicBezTo>
                        <a:pt x="1202" y="761"/>
                        <a:pt x="1205" y="775"/>
                        <a:pt x="1215" y="781"/>
                      </a:cubicBezTo>
                      <a:cubicBezTo>
                        <a:pt x="1380" y="881"/>
                        <a:pt x="1380" y="881"/>
                        <a:pt x="1380" y="881"/>
                      </a:cubicBezTo>
                      <a:cubicBezTo>
                        <a:pt x="1414" y="901"/>
                        <a:pt x="1427" y="947"/>
                        <a:pt x="1406" y="981"/>
                      </a:cubicBezTo>
                      <a:cubicBezTo>
                        <a:pt x="1393" y="1003"/>
                        <a:pt x="1369" y="1015"/>
                        <a:pt x="1345" y="1015"/>
                      </a:cubicBezTo>
                      <a:cubicBezTo>
                        <a:pt x="1332" y="1015"/>
                        <a:pt x="1320" y="1012"/>
                        <a:pt x="1308" y="1005"/>
                      </a:cubicBezTo>
                      <a:cubicBezTo>
                        <a:pt x="1123" y="893"/>
                        <a:pt x="1123" y="893"/>
                        <a:pt x="1123" y="893"/>
                      </a:cubicBezTo>
                      <a:cubicBezTo>
                        <a:pt x="1115" y="888"/>
                        <a:pt x="1104" y="890"/>
                        <a:pt x="1098" y="898"/>
                      </a:cubicBezTo>
                      <a:cubicBezTo>
                        <a:pt x="1098" y="898"/>
                        <a:pt x="1098" y="898"/>
                        <a:pt x="1098" y="898"/>
                      </a:cubicBezTo>
                      <a:cubicBezTo>
                        <a:pt x="1091" y="907"/>
                        <a:pt x="1093" y="920"/>
                        <a:pt x="1103" y="926"/>
                      </a:cubicBezTo>
                      <a:cubicBezTo>
                        <a:pt x="1229" y="1002"/>
                        <a:pt x="1229" y="1002"/>
                        <a:pt x="1229" y="1002"/>
                      </a:cubicBezTo>
                      <a:cubicBezTo>
                        <a:pt x="1263" y="1022"/>
                        <a:pt x="1274" y="1066"/>
                        <a:pt x="1253" y="1100"/>
                      </a:cubicBezTo>
                      <a:cubicBezTo>
                        <a:pt x="1253" y="1100"/>
                        <a:pt x="1253" y="1100"/>
                        <a:pt x="1253" y="1100"/>
                      </a:cubicBezTo>
                      <a:cubicBezTo>
                        <a:pt x="1240" y="1122"/>
                        <a:pt x="1216" y="1135"/>
                        <a:pt x="1192" y="1135"/>
                      </a:cubicBezTo>
                      <a:cubicBezTo>
                        <a:pt x="1179" y="1135"/>
                        <a:pt x="1167" y="1131"/>
                        <a:pt x="1155" y="1124"/>
                      </a:cubicBezTo>
                      <a:cubicBezTo>
                        <a:pt x="1013" y="1039"/>
                        <a:pt x="1013" y="1039"/>
                        <a:pt x="1013" y="1039"/>
                      </a:cubicBezTo>
                      <a:cubicBezTo>
                        <a:pt x="1004" y="1033"/>
                        <a:pt x="992" y="1036"/>
                        <a:pt x="986" y="1044"/>
                      </a:cubicBezTo>
                      <a:cubicBezTo>
                        <a:pt x="986" y="1044"/>
                        <a:pt x="986" y="1044"/>
                        <a:pt x="986" y="1044"/>
                      </a:cubicBezTo>
                      <a:cubicBezTo>
                        <a:pt x="978" y="1054"/>
                        <a:pt x="981" y="1068"/>
                        <a:pt x="992" y="1075"/>
                      </a:cubicBezTo>
                      <a:cubicBezTo>
                        <a:pt x="1071" y="1122"/>
                        <a:pt x="1071" y="1122"/>
                        <a:pt x="1071" y="1122"/>
                      </a:cubicBezTo>
                      <a:cubicBezTo>
                        <a:pt x="1105" y="1143"/>
                        <a:pt x="1117" y="1188"/>
                        <a:pt x="1097" y="1222"/>
                      </a:cubicBezTo>
                      <a:cubicBezTo>
                        <a:pt x="1083" y="1244"/>
                        <a:pt x="1059" y="1256"/>
                        <a:pt x="1035" y="1256"/>
                      </a:cubicBezTo>
                      <a:cubicBezTo>
                        <a:pt x="1023" y="1256"/>
                        <a:pt x="1010" y="1253"/>
                        <a:pt x="998" y="1246"/>
                      </a:cubicBezTo>
                      <a:cubicBezTo>
                        <a:pt x="884" y="1177"/>
                        <a:pt x="884" y="1177"/>
                        <a:pt x="884" y="1177"/>
                      </a:cubicBezTo>
                      <a:cubicBezTo>
                        <a:pt x="862" y="1206"/>
                        <a:pt x="862" y="1206"/>
                        <a:pt x="862" y="1206"/>
                      </a:cubicBezTo>
                      <a:cubicBezTo>
                        <a:pt x="980" y="1277"/>
                        <a:pt x="980" y="1277"/>
                        <a:pt x="980" y="1277"/>
                      </a:cubicBezTo>
                      <a:cubicBezTo>
                        <a:pt x="997" y="1287"/>
                        <a:pt x="1016" y="1292"/>
                        <a:pt x="1035" y="1292"/>
                      </a:cubicBezTo>
                      <a:cubicBezTo>
                        <a:pt x="1073" y="1292"/>
                        <a:pt x="1108" y="1272"/>
                        <a:pt x="1128" y="1240"/>
                      </a:cubicBezTo>
                      <a:cubicBezTo>
                        <a:pt x="1143" y="1214"/>
                        <a:pt x="1147" y="1184"/>
                        <a:pt x="1139" y="1157"/>
                      </a:cubicBezTo>
                      <a:cubicBezTo>
                        <a:pt x="1155" y="1166"/>
                        <a:pt x="1174" y="1171"/>
                        <a:pt x="1192" y="1171"/>
                      </a:cubicBezTo>
                      <a:cubicBezTo>
                        <a:pt x="1230" y="1171"/>
                        <a:pt x="1265" y="1151"/>
                        <a:pt x="1284" y="1119"/>
                      </a:cubicBezTo>
                      <a:cubicBezTo>
                        <a:pt x="1299" y="1094"/>
                        <a:pt x="1303" y="1066"/>
                        <a:pt x="1297" y="1040"/>
                      </a:cubicBezTo>
                      <a:cubicBezTo>
                        <a:pt x="1312" y="1047"/>
                        <a:pt x="1328" y="1051"/>
                        <a:pt x="1345" y="1051"/>
                      </a:cubicBezTo>
                      <a:cubicBezTo>
                        <a:pt x="1383" y="1051"/>
                        <a:pt x="1418" y="1031"/>
                        <a:pt x="1437" y="999"/>
                      </a:cubicBezTo>
                      <a:cubicBezTo>
                        <a:pt x="1452" y="974"/>
                        <a:pt x="1457" y="945"/>
                        <a:pt x="1450" y="917"/>
                      </a:cubicBezTo>
                      <a:cubicBezTo>
                        <a:pt x="1449" y="916"/>
                        <a:pt x="1449" y="915"/>
                        <a:pt x="1449" y="913"/>
                      </a:cubicBezTo>
                      <a:cubicBezTo>
                        <a:pt x="1459" y="917"/>
                        <a:pt x="1471" y="919"/>
                        <a:pt x="1482" y="919"/>
                      </a:cubicBezTo>
                      <a:cubicBezTo>
                        <a:pt x="1520" y="919"/>
                        <a:pt x="1555" y="899"/>
                        <a:pt x="1575" y="867"/>
                      </a:cubicBezTo>
                      <a:cubicBezTo>
                        <a:pt x="1605" y="816"/>
                        <a:pt x="1589" y="750"/>
                        <a:pt x="1538" y="719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1596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6BF8BE-1B5D-2914-E29A-49B144F734C3}"/>
                </a:ext>
              </a:extLst>
            </p:cNvPr>
            <p:cNvGrpSpPr/>
            <p:nvPr/>
          </p:nvGrpSpPr>
          <p:grpSpPr>
            <a:xfrm>
              <a:off x="2278062" y="4089842"/>
              <a:ext cx="1091381" cy="1091381"/>
              <a:chOff x="4673126" y="1180428"/>
              <a:chExt cx="1091381" cy="1091381"/>
            </a:xfrm>
          </p:grpSpPr>
          <p:grpSp>
            <p:nvGrpSpPr>
              <p:cNvPr id="7" name="bcgIcons_Innovation ">
                <a:extLst>
                  <a:ext uri="{FF2B5EF4-FFF2-40B4-BE49-F238E27FC236}">
                    <a16:creationId xmlns:a16="http://schemas.microsoft.com/office/drawing/2014/main" id="{8D772428-7ED1-0976-8043-3719AE4F246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729954" y="1237727"/>
                <a:ext cx="977726" cy="976783"/>
                <a:chOff x="5272088" y="2606675"/>
                <a:chExt cx="1646237" cy="1644650"/>
              </a:xfrm>
            </p:grpSpPr>
            <p:sp>
              <p:nvSpPr>
                <p:cNvPr id="9" name="AutoShape 26">
                  <a:extLst>
                    <a:ext uri="{FF2B5EF4-FFF2-40B4-BE49-F238E27FC236}">
                      <a16:creationId xmlns:a16="http://schemas.microsoft.com/office/drawing/2014/main" id="{AE95EDB9-2E10-8283-0734-25F466F6E66D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5272088" y="2606675"/>
                  <a:ext cx="1646237" cy="1644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1596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B88A0F2-EBED-4181-5BED-35448316CF4B}"/>
                    </a:ext>
                  </a:extLst>
                </p:cNvPr>
                <p:cNvGrpSpPr/>
                <p:nvPr/>
              </p:nvGrpSpPr>
              <p:grpSpPr>
                <a:xfrm>
                  <a:off x="5719763" y="2797175"/>
                  <a:ext cx="768348" cy="1255713"/>
                  <a:chOff x="5719763" y="2797175"/>
                  <a:chExt cx="768348" cy="1255713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08ED3A98-CA68-05E4-5420-D0110EDA06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9763" y="2797175"/>
                    <a:ext cx="744537" cy="869951"/>
                  </a:xfrm>
                  <a:custGeom>
                    <a:avLst/>
                    <a:gdLst>
                      <a:gd name="connsiteX0" fmla="*/ 527050 w 744537"/>
                      <a:gd name="connsiteY0" fmla="*/ 838200 h 869951"/>
                      <a:gd name="connsiteX1" fmla="*/ 551039 w 744537"/>
                      <a:gd name="connsiteY1" fmla="*/ 842433 h 869951"/>
                      <a:gd name="connsiteX2" fmla="*/ 558800 w 744537"/>
                      <a:gd name="connsiteY2" fmla="*/ 841728 h 869951"/>
                      <a:gd name="connsiteX3" fmla="*/ 558800 w 744537"/>
                      <a:gd name="connsiteY3" fmla="*/ 869950 h 869951"/>
                      <a:gd name="connsiteX4" fmla="*/ 527050 w 744537"/>
                      <a:gd name="connsiteY4" fmla="*/ 869950 h 869951"/>
                      <a:gd name="connsiteX5" fmla="*/ 527050 w 744537"/>
                      <a:gd name="connsiteY5" fmla="*/ 838200 h 869951"/>
                      <a:gd name="connsiteX6" fmla="*/ 379931 w 744537"/>
                      <a:gd name="connsiteY6" fmla="*/ 654050 h 869951"/>
                      <a:gd name="connsiteX7" fmla="*/ 503237 w 744537"/>
                      <a:gd name="connsiteY7" fmla="*/ 725568 h 869951"/>
                      <a:gd name="connsiteX8" fmla="*/ 486844 w 744537"/>
                      <a:gd name="connsiteY8" fmla="*/ 752475 h 869951"/>
                      <a:gd name="connsiteX9" fmla="*/ 363537 w 744537"/>
                      <a:gd name="connsiteY9" fmla="*/ 680250 h 869951"/>
                      <a:gd name="connsiteX10" fmla="*/ 379931 w 744537"/>
                      <a:gd name="connsiteY10" fmla="*/ 654050 h 869951"/>
                      <a:gd name="connsiteX11" fmla="*/ 103785 w 744537"/>
                      <a:gd name="connsiteY11" fmla="*/ 582613 h 869951"/>
                      <a:gd name="connsiteX12" fmla="*/ 115102 w 744537"/>
                      <a:gd name="connsiteY12" fmla="*/ 596873 h 869951"/>
                      <a:gd name="connsiteX13" fmla="*/ 219075 w 744537"/>
                      <a:gd name="connsiteY13" fmla="*/ 807920 h 869951"/>
                      <a:gd name="connsiteX14" fmla="*/ 219075 w 744537"/>
                      <a:gd name="connsiteY14" fmla="*/ 869951 h 869951"/>
                      <a:gd name="connsiteX15" fmla="*/ 187954 w 744537"/>
                      <a:gd name="connsiteY15" fmla="*/ 869951 h 869951"/>
                      <a:gd name="connsiteX16" fmla="*/ 187954 w 744537"/>
                      <a:gd name="connsiteY16" fmla="*/ 807920 h 869951"/>
                      <a:gd name="connsiteX17" fmla="*/ 93175 w 744537"/>
                      <a:gd name="connsiteY17" fmla="*/ 618263 h 869951"/>
                      <a:gd name="connsiteX18" fmla="*/ 92468 w 744537"/>
                      <a:gd name="connsiteY18" fmla="*/ 617550 h 869951"/>
                      <a:gd name="connsiteX19" fmla="*/ 76200 w 744537"/>
                      <a:gd name="connsiteY19" fmla="*/ 597586 h 869951"/>
                      <a:gd name="connsiteX20" fmla="*/ 103785 w 744537"/>
                      <a:gd name="connsiteY20" fmla="*/ 582613 h 869951"/>
                      <a:gd name="connsiteX21" fmla="*/ 699573 w 744537"/>
                      <a:gd name="connsiteY21" fmla="*/ 469900 h 869951"/>
                      <a:gd name="connsiteX22" fmla="*/ 730249 w 744537"/>
                      <a:gd name="connsiteY22" fmla="*/ 477065 h 869951"/>
                      <a:gd name="connsiteX23" fmla="*/ 656055 w 744537"/>
                      <a:gd name="connsiteY23" fmla="*/ 614630 h 869951"/>
                      <a:gd name="connsiteX24" fmla="*/ 654628 w 744537"/>
                      <a:gd name="connsiteY24" fmla="*/ 616063 h 869951"/>
                      <a:gd name="connsiteX25" fmla="*/ 584000 w 744537"/>
                      <a:gd name="connsiteY25" fmla="*/ 712788 h 869951"/>
                      <a:gd name="connsiteX26" fmla="*/ 554037 w 744537"/>
                      <a:gd name="connsiteY26" fmla="*/ 704907 h 869951"/>
                      <a:gd name="connsiteX27" fmla="*/ 632512 w 744537"/>
                      <a:gd name="connsiteY27" fmla="*/ 593852 h 869951"/>
                      <a:gd name="connsiteX28" fmla="*/ 699573 w 744537"/>
                      <a:gd name="connsiteY28" fmla="*/ 469900 h 869951"/>
                      <a:gd name="connsiteX29" fmla="*/ 415091 w 744537"/>
                      <a:gd name="connsiteY29" fmla="*/ 407988 h 869951"/>
                      <a:gd name="connsiteX30" fmla="*/ 442912 w 744537"/>
                      <a:gd name="connsiteY30" fmla="*/ 422928 h 869951"/>
                      <a:gd name="connsiteX31" fmla="*/ 358022 w 744537"/>
                      <a:gd name="connsiteY31" fmla="*/ 579438 h 869951"/>
                      <a:gd name="connsiteX32" fmla="*/ 330200 w 744537"/>
                      <a:gd name="connsiteY32" fmla="*/ 564499 h 869951"/>
                      <a:gd name="connsiteX33" fmla="*/ 415091 w 744537"/>
                      <a:gd name="connsiteY33" fmla="*/ 407988 h 869951"/>
                      <a:gd name="connsiteX34" fmla="*/ 393500 w 744537"/>
                      <a:gd name="connsiteY34" fmla="*/ 368300 h 869951"/>
                      <a:gd name="connsiteX35" fmla="*/ 406400 w 744537"/>
                      <a:gd name="connsiteY35" fmla="*/ 396860 h 869951"/>
                      <a:gd name="connsiteX36" fmla="*/ 123309 w 744537"/>
                      <a:gd name="connsiteY36" fmla="*/ 517525 h 869951"/>
                      <a:gd name="connsiteX37" fmla="*/ 111125 w 744537"/>
                      <a:gd name="connsiteY37" fmla="*/ 488965 h 869951"/>
                      <a:gd name="connsiteX38" fmla="*/ 393500 w 744537"/>
                      <a:gd name="connsiteY38" fmla="*/ 368300 h 869951"/>
                      <a:gd name="connsiteX39" fmla="*/ 527987 w 744537"/>
                      <a:gd name="connsiteY39" fmla="*/ 355600 h 869951"/>
                      <a:gd name="connsiteX40" fmla="*/ 668337 w 744537"/>
                      <a:gd name="connsiteY40" fmla="*/ 381623 h 869951"/>
                      <a:gd name="connsiteX41" fmla="*/ 662638 w 744537"/>
                      <a:gd name="connsiteY41" fmla="*/ 409053 h 869951"/>
                      <a:gd name="connsiteX42" fmla="*/ 662638 w 744537"/>
                      <a:gd name="connsiteY42" fmla="*/ 411163 h 869951"/>
                      <a:gd name="connsiteX43" fmla="*/ 522287 w 744537"/>
                      <a:gd name="connsiteY43" fmla="*/ 385140 h 869951"/>
                      <a:gd name="connsiteX44" fmla="*/ 527987 w 744537"/>
                      <a:gd name="connsiteY44" fmla="*/ 358413 h 869951"/>
                      <a:gd name="connsiteX45" fmla="*/ 527987 w 744537"/>
                      <a:gd name="connsiteY45" fmla="*/ 355600 h 869951"/>
                      <a:gd name="connsiteX46" fmla="*/ 149469 w 744537"/>
                      <a:gd name="connsiteY46" fmla="*/ 268288 h 869951"/>
                      <a:gd name="connsiteX47" fmla="*/ 179387 w 744537"/>
                      <a:gd name="connsiteY47" fmla="*/ 280386 h 869951"/>
                      <a:gd name="connsiteX48" fmla="*/ 97468 w 744537"/>
                      <a:gd name="connsiteY48" fmla="*/ 474663 h 869951"/>
                      <a:gd name="connsiteX49" fmla="*/ 68262 w 744537"/>
                      <a:gd name="connsiteY49" fmla="*/ 462565 h 869951"/>
                      <a:gd name="connsiteX50" fmla="*/ 149469 w 744537"/>
                      <a:gd name="connsiteY50" fmla="*/ 268288 h 869951"/>
                      <a:gd name="connsiteX51" fmla="*/ 492666 w 744537"/>
                      <a:gd name="connsiteY51" fmla="*/ 111125 h 869951"/>
                      <a:gd name="connsiteX52" fmla="*/ 521747 w 744537"/>
                      <a:gd name="connsiteY52" fmla="*/ 117543 h 869951"/>
                      <a:gd name="connsiteX53" fmla="*/ 523875 w 744537"/>
                      <a:gd name="connsiteY53" fmla="*/ 117543 h 869951"/>
                      <a:gd name="connsiteX54" fmla="*/ 488410 w 744537"/>
                      <a:gd name="connsiteY54" fmla="*/ 293688 h 869951"/>
                      <a:gd name="connsiteX55" fmla="*/ 459328 w 744537"/>
                      <a:gd name="connsiteY55" fmla="*/ 287983 h 869951"/>
                      <a:gd name="connsiteX56" fmla="*/ 457200 w 744537"/>
                      <a:gd name="connsiteY56" fmla="*/ 287983 h 869951"/>
                      <a:gd name="connsiteX57" fmla="*/ 492666 w 744537"/>
                      <a:gd name="connsiteY57" fmla="*/ 111125 h 869951"/>
                      <a:gd name="connsiteX58" fmla="*/ 588027 w 744537"/>
                      <a:gd name="connsiteY58" fmla="*/ 66675 h 869951"/>
                      <a:gd name="connsiteX59" fmla="*/ 744537 w 744537"/>
                      <a:gd name="connsiteY59" fmla="*/ 342184 h 869951"/>
                      <a:gd name="connsiteX60" fmla="*/ 731020 w 744537"/>
                      <a:gd name="connsiteY60" fmla="*/ 340753 h 869951"/>
                      <a:gd name="connsiteX61" fmla="*/ 713947 w 744537"/>
                      <a:gd name="connsiteY61" fmla="*/ 342900 h 869951"/>
                      <a:gd name="connsiteX62" fmla="*/ 573087 w 744537"/>
                      <a:gd name="connsiteY62" fmla="*/ 94584 h 869951"/>
                      <a:gd name="connsiteX63" fmla="*/ 588027 w 744537"/>
                      <a:gd name="connsiteY63" fmla="*/ 66675 h 869951"/>
                      <a:gd name="connsiteX64" fmla="*/ 454758 w 744537"/>
                      <a:gd name="connsiteY64" fmla="*/ 65088 h 869951"/>
                      <a:gd name="connsiteX65" fmla="*/ 468312 w 744537"/>
                      <a:gd name="connsiteY65" fmla="*/ 94516 h 869951"/>
                      <a:gd name="connsiteX66" fmla="*/ 256441 w 744537"/>
                      <a:gd name="connsiteY66" fmla="*/ 200026 h 869951"/>
                      <a:gd name="connsiteX67" fmla="*/ 242887 w 744537"/>
                      <a:gd name="connsiteY67" fmla="*/ 171316 h 869951"/>
                      <a:gd name="connsiteX68" fmla="*/ 454758 w 744537"/>
                      <a:gd name="connsiteY68" fmla="*/ 65088 h 869951"/>
                      <a:gd name="connsiteX69" fmla="*/ 373682 w 744537"/>
                      <a:gd name="connsiteY69" fmla="*/ 0 h 869951"/>
                      <a:gd name="connsiteX70" fmla="*/ 465137 w 744537"/>
                      <a:gd name="connsiteY70" fmla="*/ 10707 h 869951"/>
                      <a:gd name="connsiteX71" fmla="*/ 453705 w 744537"/>
                      <a:gd name="connsiteY71" fmla="*/ 40685 h 869951"/>
                      <a:gd name="connsiteX72" fmla="*/ 373682 w 744537"/>
                      <a:gd name="connsiteY72" fmla="*/ 31406 h 869951"/>
                      <a:gd name="connsiteX73" fmla="*/ 31438 w 744537"/>
                      <a:gd name="connsiteY73" fmla="*/ 371879 h 869951"/>
                      <a:gd name="connsiteX74" fmla="*/ 43584 w 744537"/>
                      <a:gd name="connsiteY74" fmla="*/ 462529 h 869951"/>
                      <a:gd name="connsiteX75" fmla="*/ 15004 w 744537"/>
                      <a:gd name="connsiteY75" fmla="*/ 474663 h 869951"/>
                      <a:gd name="connsiteX76" fmla="*/ 0 w 744537"/>
                      <a:gd name="connsiteY76" fmla="*/ 371879 h 869951"/>
                      <a:gd name="connsiteX77" fmla="*/ 373682 w 744537"/>
                      <a:gd name="connsiteY77" fmla="*/ 0 h 869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</a:cxnLst>
                    <a:rect l="l" t="t" r="r" b="b"/>
                    <a:pathLst>
                      <a:path w="744537" h="869951">
                        <a:moveTo>
                          <a:pt x="527050" y="838200"/>
                        </a:moveTo>
                        <a:cubicBezTo>
                          <a:pt x="534106" y="841022"/>
                          <a:pt x="542572" y="842433"/>
                          <a:pt x="551039" y="842433"/>
                        </a:cubicBezTo>
                        <a:cubicBezTo>
                          <a:pt x="553861" y="842433"/>
                          <a:pt x="555978" y="842433"/>
                          <a:pt x="558800" y="841728"/>
                        </a:cubicBezTo>
                        <a:cubicBezTo>
                          <a:pt x="558800" y="841728"/>
                          <a:pt x="558800" y="841728"/>
                          <a:pt x="558800" y="869950"/>
                        </a:cubicBezTo>
                        <a:cubicBezTo>
                          <a:pt x="558800" y="869950"/>
                          <a:pt x="558800" y="869950"/>
                          <a:pt x="527050" y="869950"/>
                        </a:cubicBezTo>
                        <a:cubicBezTo>
                          <a:pt x="527050" y="861483"/>
                          <a:pt x="527050" y="850900"/>
                          <a:pt x="527050" y="838200"/>
                        </a:cubicBezTo>
                        <a:close/>
                        <a:moveTo>
                          <a:pt x="379931" y="654050"/>
                        </a:moveTo>
                        <a:cubicBezTo>
                          <a:pt x="379931" y="654050"/>
                          <a:pt x="379931" y="654050"/>
                          <a:pt x="503237" y="725568"/>
                        </a:cubicBezTo>
                        <a:cubicBezTo>
                          <a:pt x="495397" y="733357"/>
                          <a:pt x="489695" y="741854"/>
                          <a:pt x="486844" y="752475"/>
                        </a:cubicBezTo>
                        <a:cubicBezTo>
                          <a:pt x="486844" y="752475"/>
                          <a:pt x="486844" y="752475"/>
                          <a:pt x="363537" y="680250"/>
                        </a:cubicBezTo>
                        <a:cubicBezTo>
                          <a:pt x="370665" y="672461"/>
                          <a:pt x="376367" y="663255"/>
                          <a:pt x="379931" y="654050"/>
                        </a:cubicBezTo>
                        <a:close/>
                        <a:moveTo>
                          <a:pt x="103785" y="582613"/>
                        </a:moveTo>
                        <a:cubicBezTo>
                          <a:pt x="107321" y="586891"/>
                          <a:pt x="110858" y="591882"/>
                          <a:pt x="115102" y="596873"/>
                        </a:cubicBezTo>
                        <a:cubicBezTo>
                          <a:pt x="125004" y="605429"/>
                          <a:pt x="219075" y="698119"/>
                          <a:pt x="219075" y="807920"/>
                        </a:cubicBezTo>
                        <a:cubicBezTo>
                          <a:pt x="219075" y="807920"/>
                          <a:pt x="219075" y="807920"/>
                          <a:pt x="219075" y="869951"/>
                        </a:cubicBezTo>
                        <a:cubicBezTo>
                          <a:pt x="219075" y="869951"/>
                          <a:pt x="219075" y="869951"/>
                          <a:pt x="187954" y="869951"/>
                        </a:cubicBezTo>
                        <a:cubicBezTo>
                          <a:pt x="187954" y="869951"/>
                          <a:pt x="187954" y="869951"/>
                          <a:pt x="187954" y="807920"/>
                        </a:cubicBezTo>
                        <a:cubicBezTo>
                          <a:pt x="187954" y="708814"/>
                          <a:pt x="94590" y="618976"/>
                          <a:pt x="93175" y="618263"/>
                        </a:cubicBezTo>
                        <a:cubicBezTo>
                          <a:pt x="93175" y="618263"/>
                          <a:pt x="93175" y="618263"/>
                          <a:pt x="92468" y="617550"/>
                        </a:cubicBezTo>
                        <a:cubicBezTo>
                          <a:pt x="86809" y="611133"/>
                          <a:pt x="81151" y="604716"/>
                          <a:pt x="76200" y="597586"/>
                        </a:cubicBezTo>
                        <a:cubicBezTo>
                          <a:pt x="86809" y="594734"/>
                          <a:pt x="96004" y="589743"/>
                          <a:pt x="103785" y="582613"/>
                        </a:cubicBezTo>
                        <a:close/>
                        <a:moveTo>
                          <a:pt x="699573" y="469900"/>
                        </a:moveTo>
                        <a:cubicBezTo>
                          <a:pt x="708847" y="474199"/>
                          <a:pt x="718835" y="477065"/>
                          <a:pt x="730249" y="477065"/>
                        </a:cubicBezTo>
                        <a:cubicBezTo>
                          <a:pt x="715268" y="527935"/>
                          <a:pt x="690298" y="575223"/>
                          <a:pt x="656055" y="614630"/>
                        </a:cubicBezTo>
                        <a:cubicBezTo>
                          <a:pt x="656055" y="614630"/>
                          <a:pt x="656055" y="614630"/>
                          <a:pt x="654628" y="616063"/>
                        </a:cubicBezTo>
                        <a:cubicBezTo>
                          <a:pt x="653914" y="616779"/>
                          <a:pt x="612537" y="656902"/>
                          <a:pt x="584000" y="712788"/>
                        </a:cubicBezTo>
                        <a:cubicBezTo>
                          <a:pt x="574726" y="707773"/>
                          <a:pt x="564738" y="704907"/>
                          <a:pt x="554037" y="704907"/>
                        </a:cubicBezTo>
                        <a:cubicBezTo>
                          <a:pt x="581860" y="644006"/>
                          <a:pt x="626092" y="600300"/>
                          <a:pt x="632512" y="593852"/>
                        </a:cubicBezTo>
                        <a:cubicBezTo>
                          <a:pt x="663902" y="558028"/>
                          <a:pt x="686018" y="515039"/>
                          <a:pt x="699573" y="469900"/>
                        </a:cubicBezTo>
                        <a:close/>
                        <a:moveTo>
                          <a:pt x="415091" y="407988"/>
                        </a:moveTo>
                        <a:cubicBezTo>
                          <a:pt x="422938" y="414391"/>
                          <a:pt x="432212" y="420082"/>
                          <a:pt x="442912" y="422928"/>
                        </a:cubicBezTo>
                        <a:cubicBezTo>
                          <a:pt x="442912" y="422928"/>
                          <a:pt x="442912" y="422928"/>
                          <a:pt x="358022" y="579438"/>
                        </a:cubicBezTo>
                        <a:cubicBezTo>
                          <a:pt x="350175" y="573035"/>
                          <a:pt x="340901" y="567344"/>
                          <a:pt x="330200" y="564499"/>
                        </a:cubicBezTo>
                        <a:cubicBezTo>
                          <a:pt x="330200" y="564499"/>
                          <a:pt x="330200" y="564499"/>
                          <a:pt x="415091" y="407988"/>
                        </a:cubicBezTo>
                        <a:close/>
                        <a:moveTo>
                          <a:pt x="393500" y="368300"/>
                        </a:moveTo>
                        <a:cubicBezTo>
                          <a:pt x="396367" y="379010"/>
                          <a:pt x="400667" y="388292"/>
                          <a:pt x="406400" y="396860"/>
                        </a:cubicBezTo>
                        <a:cubicBezTo>
                          <a:pt x="406400" y="396860"/>
                          <a:pt x="406400" y="396860"/>
                          <a:pt x="123309" y="517525"/>
                        </a:cubicBezTo>
                        <a:cubicBezTo>
                          <a:pt x="121876" y="506815"/>
                          <a:pt x="116859" y="496819"/>
                          <a:pt x="111125" y="488965"/>
                        </a:cubicBezTo>
                        <a:cubicBezTo>
                          <a:pt x="111125" y="488965"/>
                          <a:pt x="111125" y="488965"/>
                          <a:pt x="393500" y="368300"/>
                        </a:cubicBezTo>
                        <a:close/>
                        <a:moveTo>
                          <a:pt x="527987" y="355600"/>
                        </a:moveTo>
                        <a:cubicBezTo>
                          <a:pt x="527987" y="355600"/>
                          <a:pt x="527987" y="355600"/>
                          <a:pt x="668337" y="381623"/>
                        </a:cubicBezTo>
                        <a:cubicBezTo>
                          <a:pt x="664775" y="390063"/>
                          <a:pt x="662638" y="399207"/>
                          <a:pt x="662638" y="409053"/>
                        </a:cubicBezTo>
                        <a:cubicBezTo>
                          <a:pt x="662638" y="409756"/>
                          <a:pt x="662638" y="410460"/>
                          <a:pt x="662638" y="411163"/>
                        </a:cubicBezTo>
                        <a:cubicBezTo>
                          <a:pt x="662638" y="411163"/>
                          <a:pt x="662638" y="411163"/>
                          <a:pt x="522287" y="385140"/>
                        </a:cubicBezTo>
                        <a:cubicBezTo>
                          <a:pt x="525849" y="376700"/>
                          <a:pt x="527987" y="367556"/>
                          <a:pt x="527987" y="358413"/>
                        </a:cubicBezTo>
                        <a:cubicBezTo>
                          <a:pt x="527987" y="357710"/>
                          <a:pt x="527987" y="356303"/>
                          <a:pt x="527987" y="355600"/>
                        </a:cubicBezTo>
                        <a:close/>
                        <a:moveTo>
                          <a:pt x="149469" y="268288"/>
                        </a:moveTo>
                        <a:cubicBezTo>
                          <a:pt x="158017" y="274693"/>
                          <a:pt x="168702" y="278962"/>
                          <a:pt x="179387" y="280386"/>
                        </a:cubicBezTo>
                        <a:cubicBezTo>
                          <a:pt x="179387" y="280386"/>
                          <a:pt x="179387" y="280386"/>
                          <a:pt x="97468" y="474663"/>
                        </a:cubicBezTo>
                        <a:cubicBezTo>
                          <a:pt x="88920" y="468970"/>
                          <a:pt x="78947" y="464700"/>
                          <a:pt x="68262" y="462565"/>
                        </a:cubicBezTo>
                        <a:cubicBezTo>
                          <a:pt x="68262" y="462565"/>
                          <a:pt x="68262" y="462565"/>
                          <a:pt x="149469" y="268288"/>
                        </a:cubicBezTo>
                        <a:close/>
                        <a:moveTo>
                          <a:pt x="492666" y="111125"/>
                        </a:moveTo>
                        <a:cubicBezTo>
                          <a:pt x="501887" y="115404"/>
                          <a:pt x="511817" y="117543"/>
                          <a:pt x="521747" y="117543"/>
                        </a:cubicBezTo>
                        <a:cubicBezTo>
                          <a:pt x="522457" y="117543"/>
                          <a:pt x="523166" y="117543"/>
                          <a:pt x="523875" y="117543"/>
                        </a:cubicBezTo>
                        <a:cubicBezTo>
                          <a:pt x="523875" y="117543"/>
                          <a:pt x="523875" y="117543"/>
                          <a:pt x="488410" y="293688"/>
                        </a:cubicBezTo>
                        <a:cubicBezTo>
                          <a:pt x="479898" y="290835"/>
                          <a:pt x="470677" y="287983"/>
                          <a:pt x="459328" y="287983"/>
                        </a:cubicBezTo>
                        <a:cubicBezTo>
                          <a:pt x="458619" y="287983"/>
                          <a:pt x="457910" y="287983"/>
                          <a:pt x="457200" y="287983"/>
                        </a:cubicBezTo>
                        <a:cubicBezTo>
                          <a:pt x="457200" y="287983"/>
                          <a:pt x="457200" y="287983"/>
                          <a:pt x="492666" y="111125"/>
                        </a:cubicBezTo>
                        <a:close/>
                        <a:moveTo>
                          <a:pt x="588027" y="66675"/>
                        </a:moveTo>
                        <a:cubicBezTo>
                          <a:pt x="675530" y="128933"/>
                          <a:pt x="735289" y="228402"/>
                          <a:pt x="744537" y="342184"/>
                        </a:cubicBezTo>
                        <a:cubicBezTo>
                          <a:pt x="739557" y="341469"/>
                          <a:pt x="735289" y="340753"/>
                          <a:pt x="731020" y="340753"/>
                        </a:cubicBezTo>
                        <a:cubicBezTo>
                          <a:pt x="724618" y="340753"/>
                          <a:pt x="718215" y="341469"/>
                          <a:pt x="713947" y="342900"/>
                        </a:cubicBezTo>
                        <a:cubicBezTo>
                          <a:pt x="704698" y="240568"/>
                          <a:pt x="650631" y="151117"/>
                          <a:pt x="573087" y="94584"/>
                        </a:cubicBezTo>
                        <a:cubicBezTo>
                          <a:pt x="579490" y="85996"/>
                          <a:pt x="585181" y="75978"/>
                          <a:pt x="588027" y="66675"/>
                        </a:cubicBezTo>
                        <a:close/>
                        <a:moveTo>
                          <a:pt x="454758" y="65088"/>
                        </a:moveTo>
                        <a:cubicBezTo>
                          <a:pt x="456898" y="75854"/>
                          <a:pt x="461892" y="86621"/>
                          <a:pt x="468312" y="94516"/>
                        </a:cubicBezTo>
                        <a:cubicBezTo>
                          <a:pt x="468312" y="94516"/>
                          <a:pt x="468312" y="94516"/>
                          <a:pt x="256441" y="200026"/>
                        </a:cubicBezTo>
                        <a:cubicBezTo>
                          <a:pt x="254301" y="189260"/>
                          <a:pt x="249308" y="179211"/>
                          <a:pt x="242887" y="171316"/>
                        </a:cubicBezTo>
                        <a:cubicBezTo>
                          <a:pt x="242887" y="171316"/>
                          <a:pt x="242887" y="171316"/>
                          <a:pt x="454758" y="65088"/>
                        </a:cubicBezTo>
                        <a:close/>
                        <a:moveTo>
                          <a:pt x="373682" y="0"/>
                        </a:moveTo>
                        <a:cubicBezTo>
                          <a:pt x="405834" y="0"/>
                          <a:pt x="435843" y="3569"/>
                          <a:pt x="465137" y="10707"/>
                        </a:cubicBezTo>
                        <a:cubicBezTo>
                          <a:pt x="458707" y="19272"/>
                          <a:pt x="455134" y="29265"/>
                          <a:pt x="453705" y="40685"/>
                        </a:cubicBezTo>
                        <a:cubicBezTo>
                          <a:pt x="427983" y="34261"/>
                          <a:pt x="401547" y="31406"/>
                          <a:pt x="373682" y="31406"/>
                        </a:cubicBezTo>
                        <a:cubicBezTo>
                          <a:pt x="185769" y="31406"/>
                          <a:pt x="31438" y="184155"/>
                          <a:pt x="31438" y="371879"/>
                        </a:cubicBezTo>
                        <a:cubicBezTo>
                          <a:pt x="31438" y="402571"/>
                          <a:pt x="35725" y="433264"/>
                          <a:pt x="43584" y="462529"/>
                        </a:cubicBezTo>
                        <a:cubicBezTo>
                          <a:pt x="32867" y="463956"/>
                          <a:pt x="23578" y="468953"/>
                          <a:pt x="15004" y="474663"/>
                        </a:cubicBezTo>
                        <a:cubicBezTo>
                          <a:pt x="5001" y="441829"/>
                          <a:pt x="0" y="406854"/>
                          <a:pt x="0" y="371879"/>
                        </a:cubicBezTo>
                        <a:cubicBezTo>
                          <a:pt x="0" y="167024"/>
                          <a:pt x="167907" y="0"/>
                          <a:pt x="373682" y="0"/>
                        </a:cubicBez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1596C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1B81A22-D402-6311-D43B-74BDF1B709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1987" y="2811463"/>
                    <a:ext cx="746124" cy="1241425"/>
                  </a:xfrm>
                  <a:custGeom>
                    <a:avLst/>
                    <a:gdLst>
                      <a:gd name="connsiteX0" fmla="*/ 222250 w 746124"/>
                      <a:gd name="connsiteY0" fmla="*/ 1169987 h 1241425"/>
                      <a:gd name="connsiteX1" fmla="*/ 222250 w 746124"/>
                      <a:gd name="connsiteY1" fmla="*/ 1187911 h 1241425"/>
                      <a:gd name="connsiteX2" fmla="*/ 351434 w 746124"/>
                      <a:gd name="connsiteY2" fmla="*/ 1208702 h 1241425"/>
                      <a:gd name="connsiteX3" fmla="*/ 354289 w 746124"/>
                      <a:gd name="connsiteY3" fmla="*/ 1208702 h 1241425"/>
                      <a:gd name="connsiteX4" fmla="*/ 484187 w 746124"/>
                      <a:gd name="connsiteY4" fmla="*/ 1187911 h 1241425"/>
                      <a:gd name="connsiteX5" fmla="*/ 484187 w 746124"/>
                      <a:gd name="connsiteY5" fmla="*/ 1169987 h 1241425"/>
                      <a:gd name="connsiteX6" fmla="*/ 222250 w 746124"/>
                      <a:gd name="connsiteY6" fmla="*/ 1169987 h 1241425"/>
                      <a:gd name="connsiteX7" fmla="*/ 153987 w 746124"/>
                      <a:gd name="connsiteY7" fmla="*/ 1089025 h 1241425"/>
                      <a:gd name="connsiteX8" fmla="*/ 153987 w 746124"/>
                      <a:gd name="connsiteY8" fmla="*/ 1138238 h 1241425"/>
                      <a:gd name="connsiteX9" fmla="*/ 552449 w 746124"/>
                      <a:gd name="connsiteY9" fmla="*/ 1138238 h 1241425"/>
                      <a:gd name="connsiteX10" fmla="*/ 552449 w 746124"/>
                      <a:gd name="connsiteY10" fmla="*/ 1089025 h 1241425"/>
                      <a:gd name="connsiteX11" fmla="*/ 153987 w 746124"/>
                      <a:gd name="connsiteY11" fmla="*/ 1089025 h 1241425"/>
                      <a:gd name="connsiteX12" fmla="*/ 153987 w 746124"/>
                      <a:gd name="connsiteY12" fmla="*/ 1011237 h 1241425"/>
                      <a:gd name="connsiteX13" fmla="*/ 153987 w 746124"/>
                      <a:gd name="connsiteY13" fmla="*/ 1057275 h 1241425"/>
                      <a:gd name="connsiteX14" fmla="*/ 552449 w 746124"/>
                      <a:gd name="connsiteY14" fmla="*/ 1057275 h 1241425"/>
                      <a:gd name="connsiteX15" fmla="*/ 552449 w 746124"/>
                      <a:gd name="connsiteY15" fmla="*/ 1011237 h 1241425"/>
                      <a:gd name="connsiteX16" fmla="*/ 153987 w 746124"/>
                      <a:gd name="connsiteY16" fmla="*/ 1011237 h 1241425"/>
                      <a:gd name="connsiteX17" fmla="*/ 153987 w 746124"/>
                      <a:gd name="connsiteY17" fmla="*/ 919162 h 1241425"/>
                      <a:gd name="connsiteX18" fmla="*/ 153987 w 746124"/>
                      <a:gd name="connsiteY18" fmla="*/ 979487 h 1241425"/>
                      <a:gd name="connsiteX19" fmla="*/ 552449 w 746124"/>
                      <a:gd name="connsiteY19" fmla="*/ 979487 h 1241425"/>
                      <a:gd name="connsiteX20" fmla="*/ 552449 w 746124"/>
                      <a:gd name="connsiteY20" fmla="*/ 919162 h 1241425"/>
                      <a:gd name="connsiteX21" fmla="*/ 153987 w 746124"/>
                      <a:gd name="connsiteY21" fmla="*/ 919162 h 1241425"/>
                      <a:gd name="connsiteX22" fmla="*/ 154469 w 746124"/>
                      <a:gd name="connsiteY22" fmla="*/ 887412 h 1241425"/>
                      <a:gd name="connsiteX23" fmla="*/ 168010 w 746124"/>
                      <a:gd name="connsiteY23" fmla="*/ 887412 h 1241425"/>
                      <a:gd name="connsiteX24" fmla="*/ 199367 w 746124"/>
                      <a:gd name="connsiteY24" fmla="*/ 887412 h 1241425"/>
                      <a:gd name="connsiteX25" fmla="*/ 505808 w 746124"/>
                      <a:gd name="connsiteY25" fmla="*/ 887412 h 1241425"/>
                      <a:gd name="connsiteX26" fmla="*/ 537165 w 746124"/>
                      <a:gd name="connsiteY26" fmla="*/ 887412 h 1241425"/>
                      <a:gd name="connsiteX27" fmla="*/ 553556 w 746124"/>
                      <a:gd name="connsiteY27" fmla="*/ 887412 h 1241425"/>
                      <a:gd name="connsiteX28" fmla="*/ 584200 w 746124"/>
                      <a:gd name="connsiteY28" fmla="*/ 917450 h 1241425"/>
                      <a:gd name="connsiteX29" fmla="*/ 584200 w 746124"/>
                      <a:gd name="connsiteY29" fmla="*/ 980385 h 1241425"/>
                      <a:gd name="connsiteX30" fmla="*/ 580637 w 746124"/>
                      <a:gd name="connsiteY30" fmla="*/ 995404 h 1241425"/>
                      <a:gd name="connsiteX31" fmla="*/ 584200 w 746124"/>
                      <a:gd name="connsiteY31" fmla="*/ 1010423 h 1241425"/>
                      <a:gd name="connsiteX32" fmla="*/ 584200 w 746124"/>
                      <a:gd name="connsiteY32" fmla="*/ 1059055 h 1241425"/>
                      <a:gd name="connsiteX33" fmla="*/ 580637 w 746124"/>
                      <a:gd name="connsiteY33" fmla="*/ 1074074 h 1241425"/>
                      <a:gd name="connsiteX34" fmla="*/ 584200 w 746124"/>
                      <a:gd name="connsiteY34" fmla="*/ 1089092 h 1241425"/>
                      <a:gd name="connsiteX35" fmla="*/ 584200 w 746124"/>
                      <a:gd name="connsiteY35" fmla="*/ 1139870 h 1241425"/>
                      <a:gd name="connsiteX36" fmla="*/ 553556 w 746124"/>
                      <a:gd name="connsiteY36" fmla="*/ 1170623 h 1241425"/>
                      <a:gd name="connsiteX37" fmla="*/ 515073 w 746124"/>
                      <a:gd name="connsiteY37" fmla="*/ 1170623 h 1241425"/>
                      <a:gd name="connsiteX38" fmla="*/ 515073 w 746124"/>
                      <a:gd name="connsiteY38" fmla="*/ 1198514 h 1241425"/>
                      <a:gd name="connsiteX39" fmla="*/ 505808 w 746124"/>
                      <a:gd name="connsiteY39" fmla="*/ 1212818 h 1241425"/>
                      <a:gd name="connsiteX40" fmla="*/ 370404 w 746124"/>
                      <a:gd name="connsiteY40" fmla="*/ 1241425 h 1241425"/>
                      <a:gd name="connsiteX41" fmla="*/ 352587 w 746124"/>
                      <a:gd name="connsiteY41" fmla="*/ 1240710 h 1241425"/>
                      <a:gd name="connsiteX42" fmla="*/ 334771 w 746124"/>
                      <a:gd name="connsiteY42" fmla="*/ 1241425 h 1241425"/>
                      <a:gd name="connsiteX43" fmla="*/ 200079 w 746124"/>
                      <a:gd name="connsiteY43" fmla="*/ 1212818 h 1241425"/>
                      <a:gd name="connsiteX44" fmla="*/ 190815 w 746124"/>
                      <a:gd name="connsiteY44" fmla="*/ 1198514 h 1241425"/>
                      <a:gd name="connsiteX45" fmla="*/ 190815 w 746124"/>
                      <a:gd name="connsiteY45" fmla="*/ 1170623 h 1241425"/>
                      <a:gd name="connsiteX46" fmla="*/ 154469 w 746124"/>
                      <a:gd name="connsiteY46" fmla="*/ 1170623 h 1241425"/>
                      <a:gd name="connsiteX47" fmla="*/ 123825 w 746124"/>
                      <a:gd name="connsiteY47" fmla="*/ 1139870 h 1241425"/>
                      <a:gd name="connsiteX48" fmla="*/ 123825 w 746124"/>
                      <a:gd name="connsiteY48" fmla="*/ 1089092 h 1241425"/>
                      <a:gd name="connsiteX49" fmla="*/ 128101 w 746124"/>
                      <a:gd name="connsiteY49" fmla="*/ 1074074 h 1241425"/>
                      <a:gd name="connsiteX50" fmla="*/ 123825 w 746124"/>
                      <a:gd name="connsiteY50" fmla="*/ 1059055 h 1241425"/>
                      <a:gd name="connsiteX51" fmla="*/ 123825 w 746124"/>
                      <a:gd name="connsiteY51" fmla="*/ 1010423 h 1241425"/>
                      <a:gd name="connsiteX52" fmla="*/ 128101 w 746124"/>
                      <a:gd name="connsiteY52" fmla="*/ 995404 h 1241425"/>
                      <a:gd name="connsiteX53" fmla="*/ 123825 w 746124"/>
                      <a:gd name="connsiteY53" fmla="*/ 980385 h 1241425"/>
                      <a:gd name="connsiteX54" fmla="*/ 123825 w 746124"/>
                      <a:gd name="connsiteY54" fmla="*/ 917450 h 1241425"/>
                      <a:gd name="connsiteX55" fmla="*/ 154469 w 746124"/>
                      <a:gd name="connsiteY55" fmla="*/ 887412 h 1241425"/>
                      <a:gd name="connsiteX56" fmla="*/ 530225 w 746124"/>
                      <a:gd name="connsiteY56" fmla="*/ 722312 h 1241425"/>
                      <a:gd name="connsiteX57" fmla="*/ 568325 w 746124"/>
                      <a:gd name="connsiteY57" fmla="*/ 759619 h 1241425"/>
                      <a:gd name="connsiteX58" fmla="*/ 530225 w 746124"/>
                      <a:gd name="connsiteY58" fmla="*/ 796926 h 1241425"/>
                      <a:gd name="connsiteX59" fmla="*/ 492125 w 746124"/>
                      <a:gd name="connsiteY59" fmla="*/ 759619 h 1241425"/>
                      <a:gd name="connsiteX60" fmla="*/ 530225 w 746124"/>
                      <a:gd name="connsiteY60" fmla="*/ 722312 h 1241425"/>
                      <a:gd name="connsiteX61" fmla="*/ 289718 w 746124"/>
                      <a:gd name="connsiteY61" fmla="*/ 579437 h 1241425"/>
                      <a:gd name="connsiteX62" fmla="*/ 327024 w 746124"/>
                      <a:gd name="connsiteY62" fmla="*/ 616744 h 1241425"/>
                      <a:gd name="connsiteX63" fmla="*/ 289718 w 746124"/>
                      <a:gd name="connsiteY63" fmla="*/ 654051 h 1241425"/>
                      <a:gd name="connsiteX64" fmla="*/ 252412 w 746124"/>
                      <a:gd name="connsiteY64" fmla="*/ 616744 h 1241425"/>
                      <a:gd name="connsiteX65" fmla="*/ 289718 w 746124"/>
                      <a:gd name="connsiteY65" fmla="*/ 579437 h 1241425"/>
                      <a:gd name="connsiteX66" fmla="*/ 36513 w 746124"/>
                      <a:gd name="connsiteY66" fmla="*/ 477837 h 1241425"/>
                      <a:gd name="connsiteX67" fmla="*/ 73026 w 746124"/>
                      <a:gd name="connsiteY67" fmla="*/ 515144 h 1241425"/>
                      <a:gd name="connsiteX68" fmla="*/ 36513 w 746124"/>
                      <a:gd name="connsiteY68" fmla="*/ 552451 h 1241425"/>
                      <a:gd name="connsiteX69" fmla="*/ 0 w 746124"/>
                      <a:gd name="connsiteY69" fmla="*/ 515144 h 1241425"/>
                      <a:gd name="connsiteX70" fmla="*/ 36513 w 746124"/>
                      <a:gd name="connsiteY70" fmla="*/ 477837 h 1241425"/>
                      <a:gd name="connsiteX71" fmla="*/ 708818 w 746124"/>
                      <a:gd name="connsiteY71" fmla="*/ 357187 h 1241425"/>
                      <a:gd name="connsiteX72" fmla="*/ 746124 w 746124"/>
                      <a:gd name="connsiteY72" fmla="*/ 394494 h 1241425"/>
                      <a:gd name="connsiteX73" fmla="*/ 708818 w 746124"/>
                      <a:gd name="connsiteY73" fmla="*/ 431801 h 1241425"/>
                      <a:gd name="connsiteX74" fmla="*/ 671512 w 746124"/>
                      <a:gd name="connsiteY74" fmla="*/ 394494 h 1241425"/>
                      <a:gd name="connsiteX75" fmla="*/ 708818 w 746124"/>
                      <a:gd name="connsiteY75" fmla="*/ 357187 h 1241425"/>
                      <a:gd name="connsiteX76" fmla="*/ 437001 w 746124"/>
                      <a:gd name="connsiteY76" fmla="*/ 306387 h 1241425"/>
                      <a:gd name="connsiteX77" fmla="*/ 474662 w 746124"/>
                      <a:gd name="connsiteY77" fmla="*/ 342899 h 1241425"/>
                      <a:gd name="connsiteX78" fmla="*/ 437001 w 746124"/>
                      <a:gd name="connsiteY78" fmla="*/ 379412 h 1241425"/>
                      <a:gd name="connsiteX79" fmla="*/ 400050 w 746124"/>
                      <a:gd name="connsiteY79" fmla="*/ 342899 h 1241425"/>
                      <a:gd name="connsiteX80" fmla="*/ 437001 w 746124"/>
                      <a:gd name="connsiteY80" fmla="*/ 306387 h 1241425"/>
                      <a:gd name="connsiteX81" fmla="*/ 168275 w 746124"/>
                      <a:gd name="connsiteY81" fmla="*/ 161925 h 1241425"/>
                      <a:gd name="connsiteX82" fmla="*/ 204787 w 746124"/>
                      <a:gd name="connsiteY82" fmla="*/ 198083 h 1241425"/>
                      <a:gd name="connsiteX83" fmla="*/ 168275 w 746124"/>
                      <a:gd name="connsiteY83" fmla="*/ 234950 h 1241425"/>
                      <a:gd name="connsiteX84" fmla="*/ 131762 w 746124"/>
                      <a:gd name="connsiteY84" fmla="*/ 198083 h 1241425"/>
                      <a:gd name="connsiteX85" fmla="*/ 168275 w 746124"/>
                      <a:gd name="connsiteY85" fmla="*/ 161925 h 1241425"/>
                      <a:gd name="connsiteX86" fmla="*/ 500063 w 746124"/>
                      <a:gd name="connsiteY86" fmla="*/ 0 h 1241425"/>
                      <a:gd name="connsiteX87" fmla="*/ 536576 w 746124"/>
                      <a:gd name="connsiteY87" fmla="*/ 36513 h 1241425"/>
                      <a:gd name="connsiteX88" fmla="*/ 500063 w 746124"/>
                      <a:gd name="connsiteY88" fmla="*/ 73026 h 1241425"/>
                      <a:gd name="connsiteX89" fmla="*/ 463550 w 746124"/>
                      <a:gd name="connsiteY89" fmla="*/ 36513 h 1241425"/>
                      <a:gd name="connsiteX90" fmla="*/ 500063 w 746124"/>
                      <a:gd name="connsiteY90" fmla="*/ 0 h 124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746124" h="1241425">
                        <a:moveTo>
                          <a:pt x="222250" y="1169987"/>
                        </a:moveTo>
                        <a:cubicBezTo>
                          <a:pt x="222250" y="1169987"/>
                          <a:pt x="222250" y="1169987"/>
                          <a:pt x="222250" y="1187911"/>
                        </a:cubicBezTo>
                        <a:cubicBezTo>
                          <a:pt x="289340" y="1214437"/>
                          <a:pt x="350721" y="1208702"/>
                          <a:pt x="351434" y="1208702"/>
                        </a:cubicBezTo>
                        <a:cubicBezTo>
                          <a:pt x="352148" y="1208702"/>
                          <a:pt x="353576" y="1208702"/>
                          <a:pt x="354289" y="1208702"/>
                        </a:cubicBezTo>
                        <a:cubicBezTo>
                          <a:pt x="355003" y="1208702"/>
                          <a:pt x="416383" y="1214437"/>
                          <a:pt x="484187" y="1187911"/>
                        </a:cubicBezTo>
                        <a:cubicBezTo>
                          <a:pt x="484187" y="1187911"/>
                          <a:pt x="484187" y="1187911"/>
                          <a:pt x="484187" y="1169987"/>
                        </a:cubicBezTo>
                        <a:cubicBezTo>
                          <a:pt x="484187" y="1169987"/>
                          <a:pt x="484187" y="1169987"/>
                          <a:pt x="222250" y="1169987"/>
                        </a:cubicBezTo>
                        <a:close/>
                        <a:moveTo>
                          <a:pt x="153987" y="1089025"/>
                        </a:moveTo>
                        <a:cubicBezTo>
                          <a:pt x="153987" y="1089025"/>
                          <a:pt x="153987" y="1089025"/>
                          <a:pt x="153987" y="1138238"/>
                        </a:cubicBezTo>
                        <a:cubicBezTo>
                          <a:pt x="153987" y="1138238"/>
                          <a:pt x="153987" y="1138238"/>
                          <a:pt x="552449" y="1138238"/>
                        </a:cubicBezTo>
                        <a:cubicBezTo>
                          <a:pt x="552449" y="1138238"/>
                          <a:pt x="552449" y="1138238"/>
                          <a:pt x="552449" y="1089025"/>
                        </a:cubicBezTo>
                        <a:cubicBezTo>
                          <a:pt x="552449" y="1089025"/>
                          <a:pt x="552449" y="1089025"/>
                          <a:pt x="153987" y="1089025"/>
                        </a:cubicBezTo>
                        <a:close/>
                        <a:moveTo>
                          <a:pt x="153987" y="1011237"/>
                        </a:moveTo>
                        <a:cubicBezTo>
                          <a:pt x="153987" y="1011237"/>
                          <a:pt x="153987" y="1011237"/>
                          <a:pt x="153987" y="1057275"/>
                        </a:cubicBezTo>
                        <a:cubicBezTo>
                          <a:pt x="153987" y="1057275"/>
                          <a:pt x="153987" y="1057275"/>
                          <a:pt x="552449" y="1057275"/>
                        </a:cubicBezTo>
                        <a:cubicBezTo>
                          <a:pt x="552449" y="1057275"/>
                          <a:pt x="552449" y="1057275"/>
                          <a:pt x="552449" y="1011237"/>
                        </a:cubicBezTo>
                        <a:cubicBezTo>
                          <a:pt x="552449" y="1011237"/>
                          <a:pt x="552449" y="1011237"/>
                          <a:pt x="153987" y="1011237"/>
                        </a:cubicBezTo>
                        <a:close/>
                        <a:moveTo>
                          <a:pt x="153987" y="919162"/>
                        </a:moveTo>
                        <a:cubicBezTo>
                          <a:pt x="153987" y="919162"/>
                          <a:pt x="153987" y="919162"/>
                          <a:pt x="153987" y="979487"/>
                        </a:cubicBezTo>
                        <a:cubicBezTo>
                          <a:pt x="153987" y="979487"/>
                          <a:pt x="153987" y="979487"/>
                          <a:pt x="552449" y="979487"/>
                        </a:cubicBezTo>
                        <a:cubicBezTo>
                          <a:pt x="552449" y="979487"/>
                          <a:pt x="552449" y="979487"/>
                          <a:pt x="552449" y="919162"/>
                        </a:cubicBezTo>
                        <a:cubicBezTo>
                          <a:pt x="552449" y="919162"/>
                          <a:pt x="552449" y="919162"/>
                          <a:pt x="153987" y="919162"/>
                        </a:cubicBezTo>
                        <a:close/>
                        <a:moveTo>
                          <a:pt x="154469" y="887412"/>
                        </a:moveTo>
                        <a:cubicBezTo>
                          <a:pt x="154469" y="887412"/>
                          <a:pt x="154469" y="887412"/>
                          <a:pt x="168010" y="887412"/>
                        </a:cubicBezTo>
                        <a:cubicBezTo>
                          <a:pt x="174424" y="887412"/>
                          <a:pt x="184401" y="887412"/>
                          <a:pt x="199367" y="887412"/>
                        </a:cubicBezTo>
                        <a:cubicBezTo>
                          <a:pt x="243551" y="887412"/>
                          <a:pt x="331208" y="887412"/>
                          <a:pt x="505808" y="887412"/>
                        </a:cubicBezTo>
                        <a:cubicBezTo>
                          <a:pt x="515785" y="887412"/>
                          <a:pt x="525763" y="887412"/>
                          <a:pt x="537165" y="887412"/>
                        </a:cubicBezTo>
                        <a:cubicBezTo>
                          <a:pt x="542154" y="887412"/>
                          <a:pt x="547855" y="887412"/>
                          <a:pt x="553556" y="887412"/>
                        </a:cubicBezTo>
                        <a:cubicBezTo>
                          <a:pt x="570660" y="887412"/>
                          <a:pt x="584200" y="900285"/>
                          <a:pt x="584200" y="917450"/>
                        </a:cubicBezTo>
                        <a:cubicBezTo>
                          <a:pt x="584200" y="917450"/>
                          <a:pt x="584200" y="917450"/>
                          <a:pt x="584200" y="980385"/>
                        </a:cubicBezTo>
                        <a:cubicBezTo>
                          <a:pt x="584200" y="986107"/>
                          <a:pt x="582775" y="991113"/>
                          <a:pt x="580637" y="995404"/>
                        </a:cubicBezTo>
                        <a:cubicBezTo>
                          <a:pt x="582775" y="999695"/>
                          <a:pt x="584200" y="1004701"/>
                          <a:pt x="584200" y="1010423"/>
                        </a:cubicBezTo>
                        <a:cubicBezTo>
                          <a:pt x="584200" y="1010423"/>
                          <a:pt x="584200" y="1010423"/>
                          <a:pt x="584200" y="1059055"/>
                        </a:cubicBezTo>
                        <a:cubicBezTo>
                          <a:pt x="584200" y="1064061"/>
                          <a:pt x="582775" y="1069067"/>
                          <a:pt x="580637" y="1074074"/>
                        </a:cubicBezTo>
                        <a:cubicBezTo>
                          <a:pt x="582775" y="1078365"/>
                          <a:pt x="584200" y="1083371"/>
                          <a:pt x="584200" y="1089092"/>
                        </a:cubicBezTo>
                        <a:cubicBezTo>
                          <a:pt x="584200" y="1089092"/>
                          <a:pt x="584200" y="1089092"/>
                          <a:pt x="584200" y="1139870"/>
                        </a:cubicBezTo>
                        <a:cubicBezTo>
                          <a:pt x="584200" y="1157034"/>
                          <a:pt x="570660" y="1170623"/>
                          <a:pt x="553556" y="1170623"/>
                        </a:cubicBezTo>
                        <a:cubicBezTo>
                          <a:pt x="553556" y="1170623"/>
                          <a:pt x="553556" y="1170623"/>
                          <a:pt x="515073" y="1170623"/>
                        </a:cubicBezTo>
                        <a:cubicBezTo>
                          <a:pt x="515073" y="1170623"/>
                          <a:pt x="515073" y="1170623"/>
                          <a:pt x="515073" y="1198514"/>
                        </a:cubicBezTo>
                        <a:cubicBezTo>
                          <a:pt x="515073" y="1204951"/>
                          <a:pt x="511509" y="1210672"/>
                          <a:pt x="505808" y="1212818"/>
                        </a:cubicBezTo>
                        <a:cubicBezTo>
                          <a:pt x="450221" y="1237849"/>
                          <a:pt x="397485" y="1241425"/>
                          <a:pt x="370404" y="1241425"/>
                        </a:cubicBezTo>
                        <a:cubicBezTo>
                          <a:pt x="361852" y="1241425"/>
                          <a:pt x="355438" y="1241425"/>
                          <a:pt x="352587" y="1240710"/>
                        </a:cubicBezTo>
                        <a:cubicBezTo>
                          <a:pt x="349737" y="1240710"/>
                          <a:pt x="343323" y="1241425"/>
                          <a:pt x="334771" y="1241425"/>
                        </a:cubicBezTo>
                        <a:cubicBezTo>
                          <a:pt x="307690" y="1241425"/>
                          <a:pt x="254954" y="1237849"/>
                          <a:pt x="200079" y="1212818"/>
                        </a:cubicBezTo>
                        <a:cubicBezTo>
                          <a:pt x="194378" y="1210672"/>
                          <a:pt x="190815" y="1204951"/>
                          <a:pt x="190815" y="1198514"/>
                        </a:cubicBezTo>
                        <a:cubicBezTo>
                          <a:pt x="190815" y="1198514"/>
                          <a:pt x="190815" y="1198514"/>
                          <a:pt x="190815" y="1170623"/>
                        </a:cubicBezTo>
                        <a:cubicBezTo>
                          <a:pt x="190815" y="1170623"/>
                          <a:pt x="190815" y="1170623"/>
                          <a:pt x="154469" y="1170623"/>
                        </a:cubicBezTo>
                        <a:cubicBezTo>
                          <a:pt x="137366" y="1170623"/>
                          <a:pt x="123825" y="1157034"/>
                          <a:pt x="123825" y="1139870"/>
                        </a:cubicBezTo>
                        <a:cubicBezTo>
                          <a:pt x="123825" y="1139870"/>
                          <a:pt x="123825" y="1139870"/>
                          <a:pt x="123825" y="1089092"/>
                        </a:cubicBezTo>
                        <a:cubicBezTo>
                          <a:pt x="123825" y="1083371"/>
                          <a:pt x="125251" y="1078365"/>
                          <a:pt x="128101" y="1074074"/>
                        </a:cubicBezTo>
                        <a:cubicBezTo>
                          <a:pt x="125251" y="1069067"/>
                          <a:pt x="123825" y="1064061"/>
                          <a:pt x="123825" y="1059055"/>
                        </a:cubicBezTo>
                        <a:cubicBezTo>
                          <a:pt x="123825" y="1059055"/>
                          <a:pt x="123825" y="1059055"/>
                          <a:pt x="123825" y="1010423"/>
                        </a:cubicBezTo>
                        <a:cubicBezTo>
                          <a:pt x="123825" y="1004701"/>
                          <a:pt x="125251" y="999695"/>
                          <a:pt x="128101" y="995404"/>
                        </a:cubicBezTo>
                        <a:cubicBezTo>
                          <a:pt x="125251" y="991113"/>
                          <a:pt x="123825" y="986107"/>
                          <a:pt x="123825" y="980385"/>
                        </a:cubicBezTo>
                        <a:cubicBezTo>
                          <a:pt x="123825" y="980385"/>
                          <a:pt x="123825" y="980385"/>
                          <a:pt x="123825" y="917450"/>
                        </a:cubicBezTo>
                        <a:cubicBezTo>
                          <a:pt x="123825" y="900285"/>
                          <a:pt x="137366" y="887412"/>
                          <a:pt x="154469" y="887412"/>
                        </a:cubicBezTo>
                        <a:close/>
                        <a:moveTo>
                          <a:pt x="530225" y="722312"/>
                        </a:moveTo>
                        <a:cubicBezTo>
                          <a:pt x="551267" y="722312"/>
                          <a:pt x="568325" y="739015"/>
                          <a:pt x="568325" y="759619"/>
                        </a:cubicBezTo>
                        <a:cubicBezTo>
                          <a:pt x="568325" y="780223"/>
                          <a:pt x="551267" y="796926"/>
                          <a:pt x="530225" y="796926"/>
                        </a:cubicBezTo>
                        <a:cubicBezTo>
                          <a:pt x="509183" y="796926"/>
                          <a:pt x="492125" y="780223"/>
                          <a:pt x="492125" y="759619"/>
                        </a:cubicBezTo>
                        <a:cubicBezTo>
                          <a:pt x="492125" y="739015"/>
                          <a:pt x="509183" y="722312"/>
                          <a:pt x="530225" y="722312"/>
                        </a:cubicBezTo>
                        <a:close/>
                        <a:moveTo>
                          <a:pt x="289718" y="579437"/>
                        </a:moveTo>
                        <a:cubicBezTo>
                          <a:pt x="310322" y="579437"/>
                          <a:pt x="327024" y="596140"/>
                          <a:pt x="327024" y="616744"/>
                        </a:cubicBezTo>
                        <a:cubicBezTo>
                          <a:pt x="327024" y="637348"/>
                          <a:pt x="310322" y="654051"/>
                          <a:pt x="289718" y="654051"/>
                        </a:cubicBezTo>
                        <a:cubicBezTo>
                          <a:pt x="269114" y="654051"/>
                          <a:pt x="252412" y="637348"/>
                          <a:pt x="252412" y="616744"/>
                        </a:cubicBezTo>
                        <a:cubicBezTo>
                          <a:pt x="252412" y="596140"/>
                          <a:pt x="269114" y="579437"/>
                          <a:pt x="289718" y="579437"/>
                        </a:cubicBezTo>
                        <a:close/>
                        <a:moveTo>
                          <a:pt x="36513" y="477837"/>
                        </a:moveTo>
                        <a:cubicBezTo>
                          <a:pt x="56679" y="477837"/>
                          <a:pt x="73026" y="494540"/>
                          <a:pt x="73026" y="515144"/>
                        </a:cubicBezTo>
                        <a:cubicBezTo>
                          <a:pt x="73026" y="535748"/>
                          <a:pt x="56679" y="552451"/>
                          <a:pt x="36513" y="552451"/>
                        </a:cubicBezTo>
                        <a:cubicBezTo>
                          <a:pt x="16347" y="552451"/>
                          <a:pt x="0" y="535748"/>
                          <a:pt x="0" y="515144"/>
                        </a:cubicBezTo>
                        <a:cubicBezTo>
                          <a:pt x="0" y="494540"/>
                          <a:pt x="16347" y="477837"/>
                          <a:pt x="36513" y="477837"/>
                        </a:cubicBezTo>
                        <a:close/>
                        <a:moveTo>
                          <a:pt x="708818" y="357187"/>
                        </a:moveTo>
                        <a:cubicBezTo>
                          <a:pt x="729422" y="357187"/>
                          <a:pt x="746124" y="373890"/>
                          <a:pt x="746124" y="394494"/>
                        </a:cubicBezTo>
                        <a:cubicBezTo>
                          <a:pt x="746124" y="415098"/>
                          <a:pt x="729422" y="431801"/>
                          <a:pt x="708818" y="431801"/>
                        </a:cubicBezTo>
                        <a:cubicBezTo>
                          <a:pt x="688214" y="431801"/>
                          <a:pt x="671512" y="415098"/>
                          <a:pt x="671512" y="394494"/>
                        </a:cubicBezTo>
                        <a:cubicBezTo>
                          <a:pt x="671512" y="373890"/>
                          <a:pt x="688214" y="357187"/>
                          <a:pt x="708818" y="357187"/>
                        </a:cubicBezTo>
                        <a:close/>
                        <a:moveTo>
                          <a:pt x="437001" y="306387"/>
                        </a:moveTo>
                        <a:cubicBezTo>
                          <a:pt x="458319" y="306387"/>
                          <a:pt x="474662" y="322537"/>
                          <a:pt x="474662" y="342899"/>
                        </a:cubicBezTo>
                        <a:cubicBezTo>
                          <a:pt x="474662" y="362560"/>
                          <a:pt x="458319" y="379412"/>
                          <a:pt x="437001" y="379412"/>
                        </a:cubicBezTo>
                        <a:cubicBezTo>
                          <a:pt x="417104" y="379412"/>
                          <a:pt x="400050" y="362560"/>
                          <a:pt x="400050" y="342899"/>
                        </a:cubicBezTo>
                        <a:cubicBezTo>
                          <a:pt x="400050" y="322537"/>
                          <a:pt x="417104" y="306387"/>
                          <a:pt x="437001" y="306387"/>
                        </a:cubicBezTo>
                        <a:close/>
                        <a:moveTo>
                          <a:pt x="168275" y="161925"/>
                        </a:moveTo>
                        <a:cubicBezTo>
                          <a:pt x="187935" y="161925"/>
                          <a:pt x="204787" y="178940"/>
                          <a:pt x="204787" y="198083"/>
                        </a:cubicBezTo>
                        <a:cubicBezTo>
                          <a:pt x="204787" y="218643"/>
                          <a:pt x="187935" y="234950"/>
                          <a:pt x="168275" y="234950"/>
                        </a:cubicBezTo>
                        <a:cubicBezTo>
                          <a:pt x="147912" y="234950"/>
                          <a:pt x="131762" y="218643"/>
                          <a:pt x="131762" y="198083"/>
                        </a:cubicBezTo>
                        <a:cubicBezTo>
                          <a:pt x="131762" y="178940"/>
                          <a:pt x="147912" y="161925"/>
                          <a:pt x="168275" y="161925"/>
                        </a:cubicBezTo>
                        <a:close/>
                        <a:moveTo>
                          <a:pt x="500063" y="0"/>
                        </a:moveTo>
                        <a:cubicBezTo>
                          <a:pt x="520229" y="0"/>
                          <a:pt x="536576" y="16347"/>
                          <a:pt x="536576" y="36513"/>
                        </a:cubicBezTo>
                        <a:cubicBezTo>
                          <a:pt x="536576" y="56679"/>
                          <a:pt x="520229" y="73026"/>
                          <a:pt x="500063" y="73026"/>
                        </a:cubicBezTo>
                        <a:cubicBezTo>
                          <a:pt x="479897" y="73026"/>
                          <a:pt x="463550" y="56679"/>
                          <a:pt x="463550" y="36513"/>
                        </a:cubicBezTo>
                        <a:cubicBezTo>
                          <a:pt x="463550" y="16347"/>
                          <a:pt x="479897" y="0"/>
                          <a:pt x="500063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1596C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529A531-4DC1-50E5-2787-52E05A1574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73126" y="1180428"/>
                <a:ext cx="1091381" cy="1091381"/>
              </a:xfrm>
              <a:prstGeom prst="ellipse">
                <a:avLst/>
              </a:prstGeom>
              <a:grpFill/>
              <a:ln w="1270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57575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" name="Picture 21" descr="Satellite dish under a starry night sky">
            <a:extLst>
              <a:ext uri="{FF2B5EF4-FFF2-40B4-BE49-F238E27FC236}">
                <a16:creationId xmlns:a16="http://schemas.microsoft.com/office/drawing/2014/main" id="{7B23F5C2-7FAB-7818-B626-80F4321736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03" y="0"/>
            <a:ext cx="4077304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C895FD-9008-1182-B391-50699303D5A7}"/>
              </a:ext>
            </a:extLst>
          </p:cNvPr>
          <p:cNvSpPr txBox="1"/>
          <p:nvPr/>
        </p:nvSpPr>
        <p:spPr>
          <a:xfrm>
            <a:off x="6470388" y="1897066"/>
            <a:ext cx="5351526" cy="95410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Trusted partner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Longstanding relationships with track record of reliable service across industries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E379A2-9BFC-A52D-C72D-FD06020F5316}"/>
              </a:ext>
            </a:extLst>
          </p:cNvPr>
          <p:cNvSpPr txBox="1"/>
          <p:nvPr/>
        </p:nvSpPr>
        <p:spPr>
          <a:xfrm>
            <a:off x="6470388" y="4289664"/>
            <a:ext cx="5351526" cy="95410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Proven innovator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Satellite communications pioneer from first commercial service to next generation solutions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35BCF19-5BEC-6ADE-FE8C-E0D2BD19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50" y="2661527"/>
            <a:ext cx="3452437" cy="1639665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</a:rPr>
              <a:t>Trusted partner and proven innovator in satellite connectivity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6942805-8C40-4762-BC86-2D19D5FE4597}"/>
              </a:ext>
            </a:extLst>
          </p:cNvPr>
          <p:cNvSpPr txBox="1">
            <a:spLocks/>
          </p:cNvSpPr>
          <p:nvPr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9B3E7"/>
              </a:buClr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42504C-CF8A-EFB1-A211-E5618BFE7C8A}"/>
              </a:ext>
            </a:extLst>
          </p:cNvPr>
          <p:cNvSpPr txBox="1"/>
          <p:nvPr/>
        </p:nvSpPr>
        <p:spPr>
          <a:xfrm>
            <a:off x="11844812" y="6571583"/>
            <a:ext cx="3471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8C385-5E59-4BB7-998F-C646E591F43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61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498171-319B-CCC4-98D9-6EA0713BA4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8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9430AA6A-7564-0F0B-02BE-F96FE7A58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42" t="3426" r="29196" b="10410"/>
          <a:stretch/>
        </p:blipFill>
        <p:spPr>
          <a:xfrm>
            <a:off x="1" y="1300251"/>
            <a:ext cx="8547652" cy="55577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A5AE65-6DBE-2348-BC25-3812C598C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09" y="361652"/>
            <a:ext cx="9388560" cy="52545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Our Unified Network Vision</a:t>
            </a:r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5A1D1EE0-10BF-20CB-E799-9A24377BF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2109" y="937021"/>
            <a:ext cx="9400707" cy="321517"/>
          </a:xfrm>
        </p:spPr>
        <p:txBody>
          <a:bodyPr/>
          <a:lstStyle/>
          <a:p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Software-defined, multi-layer, multi-orbit 5G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8"/>
                  </a:ext>
                </a:extLst>
              </a:rPr>
              <a:t>Network of Networks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2A4EE8-573C-9F30-A258-8594B322A42C}"/>
              </a:ext>
            </a:extLst>
          </p:cNvPr>
          <p:cNvSpPr/>
          <p:nvPr/>
        </p:nvSpPr>
        <p:spPr>
          <a:xfrm>
            <a:off x="8547653" y="0"/>
            <a:ext cx="3644346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Content Placeholder 72">
            <a:extLst>
              <a:ext uri="{FF2B5EF4-FFF2-40B4-BE49-F238E27FC236}">
                <a16:creationId xmlns:a16="http://schemas.microsoft.com/office/drawing/2014/main" id="{C148A9CD-16EA-4C12-0A9B-FE04EAF696A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732464" y="1425290"/>
            <a:ext cx="3214352" cy="4615506"/>
          </a:xfrm>
        </p:spPr>
        <p:txBody>
          <a:bodyPr/>
          <a:lstStyle/>
          <a:p>
            <a:pPr marL="243827" indent="0">
              <a:buNone/>
            </a:pPr>
            <a:r>
              <a:rPr lang="en-US" b="1">
                <a:solidFill>
                  <a:srgbClr val="F4B223"/>
                </a:solidFill>
              </a:rPr>
              <a:t>GEO </a:t>
            </a:r>
          </a:p>
          <a:p>
            <a:pPr>
              <a:buClr>
                <a:schemeClr val="bg1"/>
              </a:buClr>
            </a:pPr>
            <a:r>
              <a:rPr lang="en-US">
                <a:solidFill>
                  <a:schemeClr val="bg1"/>
                </a:solidFill>
              </a:rPr>
              <a:t>Excellent Economics</a:t>
            </a:r>
          </a:p>
          <a:p>
            <a:pPr>
              <a:buClr>
                <a:schemeClr val="bg1"/>
              </a:buClr>
            </a:pPr>
            <a:r>
              <a:rPr lang="en-US">
                <a:solidFill>
                  <a:schemeClr val="bg1"/>
                </a:solidFill>
              </a:rPr>
              <a:t>Highest performance density</a:t>
            </a:r>
          </a:p>
          <a:p>
            <a:pPr marL="243827" indent="0">
              <a:buNone/>
            </a:pPr>
            <a:endParaRPr lang="en-US">
              <a:solidFill>
                <a:schemeClr val="bg1"/>
              </a:solidFill>
            </a:endParaRPr>
          </a:p>
          <a:p>
            <a:pPr marL="243827" indent="0">
              <a:buNone/>
            </a:pPr>
            <a:r>
              <a:rPr lang="en-US" b="1">
                <a:solidFill>
                  <a:schemeClr val="accent1"/>
                </a:solidFill>
              </a:rPr>
              <a:t>MEO / LEO</a:t>
            </a:r>
          </a:p>
          <a:p>
            <a:pPr>
              <a:buClr>
                <a:schemeClr val="bg1"/>
              </a:buClr>
            </a:pPr>
            <a:r>
              <a:rPr lang="en-US">
                <a:solidFill>
                  <a:schemeClr val="bg1"/>
                </a:solidFill>
              </a:rPr>
              <a:t>Optimal access to lower latency, security and advanced technology</a:t>
            </a:r>
          </a:p>
          <a:p>
            <a:pPr marL="243827" indent="0">
              <a:buNone/>
            </a:pPr>
            <a:endParaRPr lang="en-US">
              <a:solidFill>
                <a:schemeClr val="bg1"/>
              </a:solidFill>
            </a:endParaRPr>
          </a:p>
          <a:p>
            <a:pPr marL="243827" indent="0">
              <a:buNone/>
            </a:pPr>
            <a:r>
              <a:rPr lang="en-US" b="1">
                <a:solidFill>
                  <a:schemeClr val="accent4"/>
                </a:solidFill>
              </a:rPr>
              <a:t>Modem | Terminals | Cloudification</a:t>
            </a:r>
          </a:p>
          <a:p>
            <a:pPr>
              <a:buClr>
                <a:schemeClr val="bg1"/>
              </a:buClr>
            </a:pPr>
            <a:r>
              <a:rPr lang="en-US">
                <a:solidFill>
                  <a:schemeClr val="bg1"/>
                </a:solidFill>
              </a:rPr>
              <a:t>Fastest way to positively impact customer experience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9EFBBA-EF99-A849-5C3E-9EEABA872CDC}"/>
              </a:ext>
            </a:extLst>
          </p:cNvPr>
          <p:cNvSpPr txBox="1"/>
          <p:nvPr/>
        </p:nvSpPr>
        <p:spPr>
          <a:xfrm>
            <a:off x="9895342" y="6521845"/>
            <a:ext cx="23275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Intelsat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 &amp; Proprietary 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  </a:t>
            </a:r>
            <a:fld id="{6426D8DD-5248-427E-9121-CF7B208CE2B1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9" name="Picture 6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DE7F066-B527-65BD-7F7E-8FE9DC364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47" y="256118"/>
            <a:ext cx="1538901" cy="4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63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67BB-D308-B72B-D476-102C156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001D9-B1CF-F2B7-FA59-3B8CCC4C7E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9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and person sitting on a couch&#10;&#10;Description automatically generated">
            <a:extLst>
              <a:ext uri="{FF2B5EF4-FFF2-40B4-BE49-F238E27FC236}">
                <a16:creationId xmlns:a16="http://schemas.microsoft.com/office/drawing/2014/main" id="{048D641A-EB71-98F8-1C6A-AF22333D9C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7865" b="7865"/>
          <a:stretch/>
        </p:blipFill>
        <p:spPr>
          <a:xfrm>
            <a:off x="27" y="13"/>
            <a:ext cx="12191973" cy="6857987"/>
          </a:xfrm>
          <a:noFill/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3DE488E-34D2-3060-E987-AE3B00312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0C8B406C-C606-1D5A-6D74-AAC593888373}"/>
              </a:ext>
            </a:extLst>
          </p:cNvPr>
          <p:cNvSpPr txBox="1">
            <a:spLocks/>
          </p:cNvSpPr>
          <p:nvPr/>
        </p:nvSpPr>
        <p:spPr>
          <a:xfrm>
            <a:off x="81913" y="590794"/>
            <a:ext cx="7243578" cy="1279557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32">
              <a:defRPr/>
            </a:pPr>
            <a:r>
              <a:rPr lang="en-US" sz="4800" b="1" dirty="0">
                <a:solidFill>
                  <a:prstClr val="white"/>
                </a:solidFill>
                <a:latin typeface="Arial" panose="020B0604020202020204"/>
              </a:rPr>
              <a:t>Global Trends in</a:t>
            </a:r>
          </a:p>
          <a:p>
            <a:pPr defTabSz="914332">
              <a:defRPr/>
            </a:pPr>
            <a:r>
              <a:rPr lang="en-US" sz="4800" b="1" dirty="0">
                <a:solidFill>
                  <a:prstClr val="white"/>
                </a:solidFill>
                <a:latin typeface="Arial" panose="020B0604020202020204"/>
              </a:rPr>
              <a:t>Video Consumption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109230-A784-CE31-7F52-923C48DE4C06}"/>
              </a:ext>
            </a:extLst>
          </p:cNvPr>
          <p:cNvSpPr/>
          <p:nvPr/>
        </p:nvSpPr>
        <p:spPr>
          <a:xfrm>
            <a:off x="1099272" y="3654151"/>
            <a:ext cx="2667000" cy="2667000"/>
          </a:xfrm>
          <a:prstGeom prst="ellipse">
            <a:avLst/>
          </a:prstGeom>
          <a:solidFill>
            <a:schemeClr val="bg1">
              <a:alpha val="90000"/>
            </a:schemeClr>
          </a:solidFill>
          <a:ln w="76200">
            <a:solidFill>
              <a:srgbClr val="F4B2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endParaRPr lang="en-US" sz="2400">
              <a:solidFill>
                <a:srgbClr val="132B53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87D6AA-A214-EEDA-7B46-C78F12B324FE}"/>
              </a:ext>
            </a:extLst>
          </p:cNvPr>
          <p:cNvSpPr/>
          <p:nvPr/>
        </p:nvSpPr>
        <p:spPr>
          <a:xfrm>
            <a:off x="4876793" y="3654151"/>
            <a:ext cx="2667000" cy="2667000"/>
          </a:xfrm>
          <a:prstGeom prst="ellipse">
            <a:avLst/>
          </a:prstGeom>
          <a:solidFill>
            <a:schemeClr val="bg1">
              <a:alpha val="90000"/>
            </a:schemeClr>
          </a:solidFill>
          <a:ln w="76200">
            <a:solidFill>
              <a:srgbClr val="F4B2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endParaRPr lang="en-US" sz="2400">
              <a:solidFill>
                <a:srgbClr val="132B53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744E2FD-4EFE-2BB9-E1F3-2FBB08291CD7}"/>
              </a:ext>
            </a:extLst>
          </p:cNvPr>
          <p:cNvSpPr/>
          <p:nvPr/>
        </p:nvSpPr>
        <p:spPr>
          <a:xfrm>
            <a:off x="8714276" y="3654151"/>
            <a:ext cx="2667000" cy="2667000"/>
          </a:xfrm>
          <a:prstGeom prst="ellipse">
            <a:avLst/>
          </a:prstGeom>
          <a:solidFill>
            <a:schemeClr val="bg1">
              <a:alpha val="90000"/>
            </a:schemeClr>
          </a:solidFill>
          <a:ln w="76200">
            <a:solidFill>
              <a:srgbClr val="F4B2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endParaRPr lang="en-US" sz="2400">
              <a:solidFill>
                <a:srgbClr val="132B53"/>
              </a:solidFill>
            </a:endParaRPr>
          </a:p>
        </p:txBody>
      </p:sp>
      <p:pic>
        <p:nvPicPr>
          <p:cNvPr id="14" name="Picture 13" descr="A blue line art of a computer screen&#10;&#10;Description automatically generated">
            <a:extLst>
              <a:ext uri="{FF2B5EF4-FFF2-40B4-BE49-F238E27FC236}">
                <a16:creationId xmlns:a16="http://schemas.microsoft.com/office/drawing/2014/main" id="{3ED3EE4B-36F0-D3D8-4FD1-4EF09505C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0773" y="3703793"/>
            <a:ext cx="1349352" cy="13493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EE4BD5-1830-444C-DB2A-F4BF65BDBF29}"/>
              </a:ext>
            </a:extLst>
          </p:cNvPr>
          <p:cNvSpPr txBox="1"/>
          <p:nvPr/>
        </p:nvSpPr>
        <p:spPr>
          <a:xfrm>
            <a:off x="5095094" y="4245872"/>
            <a:ext cx="2230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5"/>
            <a:r>
              <a:rPr lang="en-US" sz="4800" b="1" dirty="0">
                <a:solidFill>
                  <a:srgbClr val="132B53"/>
                </a:solidFill>
                <a:cs typeface="Arial" panose="020B0604020202020204" pitchFamily="34" charset="0"/>
              </a:rPr>
              <a:t>HD/4K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F9EB05-7A69-741C-A72D-421FA150B7A1}"/>
              </a:ext>
            </a:extLst>
          </p:cNvPr>
          <p:cNvSpPr txBox="1"/>
          <p:nvPr/>
        </p:nvSpPr>
        <p:spPr>
          <a:xfrm>
            <a:off x="9032147" y="5489021"/>
            <a:ext cx="2031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5"/>
            <a:r>
              <a:rPr lang="en-US" sz="1200" dirty="0">
                <a:solidFill>
                  <a:srgbClr val="132B53"/>
                </a:solidFill>
                <a:cs typeface="Arial" panose="020B0604020202020204" pitchFamily="34" charset="0"/>
              </a:rPr>
              <a:t>Evolving into a hybrid model (linear, streaming)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8C5D6-9ED6-1560-3F61-BC3B777989AE}"/>
              </a:ext>
            </a:extLst>
          </p:cNvPr>
          <p:cNvSpPr txBox="1"/>
          <p:nvPr/>
        </p:nvSpPr>
        <p:spPr>
          <a:xfrm>
            <a:off x="1306685" y="3971988"/>
            <a:ext cx="2282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132B53"/>
                </a:solidFill>
              </a:rPr>
              <a:t>+79%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E87D05-366E-CDE0-B0B1-6860BE284772}"/>
              </a:ext>
            </a:extLst>
          </p:cNvPr>
          <p:cNvSpPr txBox="1"/>
          <p:nvPr/>
        </p:nvSpPr>
        <p:spPr>
          <a:xfrm>
            <a:off x="1261065" y="5016559"/>
            <a:ext cx="2243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32B5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Video accounts for 69% of global mobile traffic worldwide and slated to increase to 79% by 2027</a:t>
            </a:r>
            <a:endParaRPr lang="en-US" sz="1200" dirty="0">
              <a:solidFill>
                <a:srgbClr val="132B5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C05B6-7844-A876-063B-4F3205747D1F}"/>
              </a:ext>
            </a:extLst>
          </p:cNvPr>
          <p:cNvSpPr txBox="1"/>
          <p:nvPr/>
        </p:nvSpPr>
        <p:spPr>
          <a:xfrm>
            <a:off x="5098548" y="5201323"/>
            <a:ext cx="224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32B5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Expectation for affordable access to high quality/resolution content </a:t>
            </a:r>
            <a:endParaRPr lang="en-US" sz="1200" dirty="0">
              <a:solidFill>
                <a:srgbClr val="132B53"/>
              </a:solidFill>
            </a:endParaRPr>
          </a:p>
        </p:txBody>
      </p:sp>
      <p:pic>
        <p:nvPicPr>
          <p:cNvPr id="18" name="Picture 17" descr="A blue and black computer with a play button&#10;&#10;Description automatically generated">
            <a:extLst>
              <a:ext uri="{FF2B5EF4-FFF2-40B4-BE49-F238E27FC236}">
                <a16:creationId xmlns:a16="http://schemas.microsoft.com/office/drawing/2014/main" id="{53613FF8-B3A1-688A-11A7-96F9AB5DFD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843" y="4416949"/>
            <a:ext cx="1072072" cy="1072072"/>
          </a:xfrm>
          <a:prstGeom prst="rect">
            <a:avLst/>
          </a:prstGeom>
        </p:spPr>
      </p:pic>
      <p:pic>
        <p:nvPicPr>
          <p:cNvPr id="20" name="Picture 19" descr="A blue rectangular device with a black background&#10;&#10;Description automatically generated">
            <a:extLst>
              <a:ext uri="{FF2B5EF4-FFF2-40B4-BE49-F238E27FC236}">
                <a16:creationId xmlns:a16="http://schemas.microsoft.com/office/drawing/2014/main" id="{822F39CC-4F29-ABB1-ECF8-7D70EE630C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54" y="4139669"/>
            <a:ext cx="1349352" cy="134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77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E2706D-04F8-7941-A020-E0E39173B8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0B1A7F-7C58-CB47-87C1-6833B8D6DE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871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66B9276D-28A7-5E42-9BF5-FDF495F51FF5}"/>
              </a:ext>
            </a:extLst>
          </p:cNvPr>
          <p:cNvSpPr txBox="1">
            <a:spLocks/>
          </p:cNvSpPr>
          <p:nvPr/>
        </p:nvSpPr>
        <p:spPr>
          <a:xfrm>
            <a:off x="455828" y="253489"/>
            <a:ext cx="9556523" cy="546496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3690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Africa Unique Opportunities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27CE9C8-7057-0BC4-B3CB-1BF92900A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0440" y="253489"/>
            <a:ext cx="1580958" cy="4137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2401234-4719-35AF-8FC6-C5910527A635}"/>
              </a:ext>
            </a:extLst>
          </p:cNvPr>
          <p:cNvSpPr/>
          <p:nvPr/>
        </p:nvSpPr>
        <p:spPr>
          <a:xfrm>
            <a:off x="3953630" y="1111753"/>
            <a:ext cx="4339472" cy="436806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3CD97C-25EE-5018-0631-5BA4C695EAF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8BE20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4259223" y="1503553"/>
            <a:ext cx="3673554" cy="367355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DDF3E08-31B3-7D9F-0A0F-962FD302AFF7}"/>
              </a:ext>
            </a:extLst>
          </p:cNvPr>
          <p:cNvGrpSpPr/>
          <p:nvPr/>
        </p:nvGrpSpPr>
        <p:grpSpPr>
          <a:xfrm>
            <a:off x="597720" y="1503553"/>
            <a:ext cx="2758190" cy="1746281"/>
            <a:chOff x="597720" y="1503553"/>
            <a:chExt cx="2758190" cy="1746281"/>
          </a:xfrm>
        </p:grpSpPr>
        <p:pic>
          <p:nvPicPr>
            <p:cNvPr id="6" name="Picture 5" descr="A blue line drawing of a graph&#10;&#10;Description automatically generated">
              <a:extLst>
                <a:ext uri="{FF2B5EF4-FFF2-40B4-BE49-F238E27FC236}">
                  <a16:creationId xmlns:a16="http://schemas.microsoft.com/office/drawing/2014/main" id="{F07BA9BD-C20B-EC93-4C64-384F2DAF6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321321" y="1503553"/>
              <a:ext cx="1171407" cy="11736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8C497A-944E-1E3C-BD86-E8DE4FCA070E}"/>
                </a:ext>
              </a:extLst>
            </p:cNvPr>
            <p:cNvSpPr txBox="1"/>
            <p:nvPr/>
          </p:nvSpPr>
          <p:spPr>
            <a:xfrm>
              <a:off x="597720" y="2788169"/>
              <a:ext cx="2758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Growing Economy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AD94322-4E8B-7E4B-6C35-DB14D7E0AF3C}"/>
              </a:ext>
            </a:extLst>
          </p:cNvPr>
          <p:cNvGrpSpPr/>
          <p:nvPr/>
        </p:nvGrpSpPr>
        <p:grpSpPr>
          <a:xfrm>
            <a:off x="597720" y="3942369"/>
            <a:ext cx="2758190" cy="2137617"/>
            <a:chOff x="597720" y="3942369"/>
            <a:chExt cx="2758190" cy="2137617"/>
          </a:xfrm>
        </p:grpSpPr>
        <p:pic>
          <p:nvPicPr>
            <p:cNvPr id="7" name="Picture 6" descr="A blue outline of two people with a graduation cap&#10;&#10;Description automatically generated">
              <a:extLst>
                <a:ext uri="{FF2B5EF4-FFF2-40B4-BE49-F238E27FC236}">
                  <a16:creationId xmlns:a16="http://schemas.microsoft.com/office/drawing/2014/main" id="{ADC5E75D-A117-51F8-E4E0-58F548F7B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390019" y="3942369"/>
              <a:ext cx="1173593" cy="117359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2569BA-56F7-710F-1818-D5DF8CED4241}"/>
                </a:ext>
              </a:extLst>
            </p:cNvPr>
            <p:cNvSpPr txBox="1"/>
            <p:nvPr/>
          </p:nvSpPr>
          <p:spPr>
            <a:xfrm>
              <a:off x="597720" y="5248989"/>
              <a:ext cx="27581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World’s youngest population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E4F937-3AA6-95FF-6AE5-C46C948C065D}"/>
              </a:ext>
            </a:extLst>
          </p:cNvPr>
          <p:cNvGrpSpPr/>
          <p:nvPr/>
        </p:nvGrpSpPr>
        <p:grpSpPr>
          <a:xfrm>
            <a:off x="9001344" y="1541544"/>
            <a:ext cx="2758190" cy="2077622"/>
            <a:chOff x="9001344" y="1541544"/>
            <a:chExt cx="2758190" cy="2077622"/>
          </a:xfrm>
        </p:grpSpPr>
        <p:pic>
          <p:nvPicPr>
            <p:cNvPr id="8" name="Picture 7" descr="A blue line art of a computer screen&#10;&#10;Description automatically generated">
              <a:extLst>
                <a:ext uri="{FF2B5EF4-FFF2-40B4-BE49-F238E27FC236}">
                  <a16:creationId xmlns:a16="http://schemas.microsoft.com/office/drawing/2014/main" id="{82601389-049C-6932-D73E-0E2A05C6A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757127" y="1541544"/>
              <a:ext cx="1246625" cy="12466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BBE8E3-D672-2DFF-192D-203953B949ED}"/>
                </a:ext>
              </a:extLst>
            </p:cNvPr>
            <p:cNvSpPr txBox="1"/>
            <p:nvPr/>
          </p:nvSpPr>
          <p:spPr>
            <a:xfrm>
              <a:off x="9001344" y="2788169"/>
              <a:ext cx="27581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More content. More viewers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A5B5CB-8817-A9A3-9F03-DB9673EC2BE1}"/>
              </a:ext>
            </a:extLst>
          </p:cNvPr>
          <p:cNvGrpSpPr/>
          <p:nvPr/>
        </p:nvGrpSpPr>
        <p:grpSpPr>
          <a:xfrm>
            <a:off x="9001344" y="4059265"/>
            <a:ext cx="2758190" cy="1960726"/>
            <a:chOff x="9001344" y="4059265"/>
            <a:chExt cx="2758190" cy="196072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750790-5478-5910-5E5B-6DC69EDA06C6}"/>
                </a:ext>
              </a:extLst>
            </p:cNvPr>
            <p:cNvSpPr txBox="1"/>
            <p:nvPr/>
          </p:nvSpPr>
          <p:spPr>
            <a:xfrm>
              <a:off x="9001344" y="5188994"/>
              <a:ext cx="27581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Growth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of Satellite TV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9E238F9-8349-EC4E-1B4A-42E88415B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93236" y="4059265"/>
              <a:ext cx="1174405" cy="117440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EC9044E-ACBE-9202-BC99-9E8C6EA8A230}"/>
              </a:ext>
            </a:extLst>
          </p:cNvPr>
          <p:cNvSpPr txBox="1"/>
          <p:nvPr/>
        </p:nvSpPr>
        <p:spPr>
          <a:xfrm>
            <a:off x="4064152" y="5696825"/>
            <a:ext cx="42077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dirty="0">
                <a:solidFill>
                  <a:schemeClr val="accent4"/>
                </a:solidFill>
                <a:effectLst/>
                <a:latin typeface="Arial" panose="020B0604020202020204" pitchFamily="34" charset="0"/>
              </a:rPr>
              <a:t>Africa is one of the world's fastest growing TV markets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81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raphic 78">
            <a:extLst>
              <a:ext uri="{FF2B5EF4-FFF2-40B4-BE49-F238E27FC236}">
                <a16:creationId xmlns:a16="http://schemas.microsoft.com/office/drawing/2014/main" id="{E52F9CCF-DDB8-4746-B44B-9D2E93383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4284" y="299469"/>
            <a:ext cx="1761083" cy="4601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7311B3E-19C7-80E7-E43E-11B54778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51" y="370225"/>
            <a:ext cx="9537571" cy="627995"/>
          </a:xfrm>
        </p:spPr>
        <p:txBody>
          <a:bodyPr/>
          <a:lstStyle/>
          <a:p>
            <a:r>
              <a:rPr lang="en-US" sz="3600" b="1" kern="0">
                <a:solidFill>
                  <a:prstClr val="white"/>
                </a:solidFill>
                <a:latin typeface="Arial"/>
                <a:cs typeface="Arial"/>
              </a:rPr>
              <a:t>The </a:t>
            </a:r>
            <a:r>
              <a:rPr lang="en-US" sz="3600" b="1" kern="0" dirty="0">
                <a:solidFill>
                  <a:prstClr val="white"/>
                </a:solidFill>
                <a:latin typeface="Arial"/>
                <a:cs typeface="Arial"/>
              </a:rPr>
              <a:t>African Diaspora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DAAD9A6-182D-5FEC-FB2C-9A61083610DE}"/>
              </a:ext>
            </a:extLst>
          </p:cNvPr>
          <p:cNvSpPr txBox="1">
            <a:spLocks/>
          </p:cNvSpPr>
          <p:nvPr/>
        </p:nvSpPr>
        <p:spPr>
          <a:xfrm>
            <a:off x="9314817" y="6475977"/>
            <a:ext cx="2438399" cy="3047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9B3E7"/>
              </a:buClr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© Intelsat | Confidential &amp; Proprietary  |</a:t>
            </a:r>
          </a:p>
        </p:txBody>
      </p:sp>
      <p:pic>
        <p:nvPicPr>
          <p:cNvPr id="8" name="Map">
            <a:extLst>
              <a:ext uri="{FF2B5EF4-FFF2-40B4-BE49-F238E27FC236}">
                <a16:creationId xmlns:a16="http://schemas.microsoft.com/office/drawing/2014/main" id="{B027548C-4956-AD3A-29AD-D8155D81FE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228" y="1265583"/>
            <a:ext cx="9322632" cy="47362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3F5E893-11BC-3050-D5A4-339D9BBF9B48}"/>
              </a:ext>
            </a:extLst>
          </p:cNvPr>
          <p:cNvSpPr txBox="1"/>
          <p:nvPr/>
        </p:nvSpPr>
        <p:spPr>
          <a:xfrm>
            <a:off x="968189" y="5546169"/>
            <a:ext cx="1032734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DBB30"/>
                </a:solidFill>
                <a:latin typeface="Arial" panose="020B0604020202020204" pitchFamily="34" charset="0"/>
              </a:rPr>
              <a:t>Out of ~1.4BN people in Africa, more than </a:t>
            </a:r>
            <a:r>
              <a:rPr lang="en-US" sz="4000" b="1" dirty="0">
                <a:solidFill>
                  <a:srgbClr val="FDBB30"/>
                </a:solidFill>
                <a:latin typeface="Arial" panose="020B0604020202020204" pitchFamily="34" charset="0"/>
              </a:rPr>
              <a:t>200 million </a:t>
            </a:r>
            <a:r>
              <a:rPr lang="en-US" sz="2800" dirty="0">
                <a:solidFill>
                  <a:srgbClr val="FDBB30"/>
                </a:solidFill>
                <a:latin typeface="Arial" panose="020B0604020202020204" pitchFamily="34" charset="0"/>
              </a:rPr>
              <a:t>people of African descent live outside the continent</a:t>
            </a:r>
            <a:endParaRPr lang="en-US" sz="2800" b="1" i="0" dirty="0">
              <a:solidFill>
                <a:srgbClr val="FDBB30"/>
              </a:solidFill>
              <a:effectLst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2279C0-4BB7-400F-DFE2-3F78B690F12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5043756" y="3218766"/>
            <a:ext cx="2122854" cy="2122854"/>
          </a:xfrm>
          <a:prstGeom prst="rect">
            <a:avLst/>
          </a:prstGeom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CA9E080-14C6-E9BC-1867-BFBD23C12219}"/>
              </a:ext>
            </a:extLst>
          </p:cNvPr>
          <p:cNvSpPr txBox="1"/>
          <p:nvPr/>
        </p:nvSpPr>
        <p:spPr>
          <a:xfrm>
            <a:off x="2007187" y="2458721"/>
            <a:ext cx="1955214" cy="707886"/>
          </a:xfrm>
          <a:solidFill>
            <a:schemeClr val="bg2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>
                <a:highlight>
                  <a:srgbClr val="FFFFFF"/>
                </a:highlight>
              </a:rPr>
              <a:t>49M+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AF73FB-2822-200E-9188-6D84257CC2AD}"/>
              </a:ext>
            </a:extLst>
          </p:cNvPr>
          <p:cNvSpPr txBox="1"/>
          <p:nvPr/>
        </p:nvSpPr>
        <p:spPr>
          <a:xfrm>
            <a:off x="5847666" y="2023256"/>
            <a:ext cx="1955214" cy="707886"/>
          </a:xfrm>
          <a:solidFill>
            <a:schemeClr val="bg2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>
                <a:highlight>
                  <a:srgbClr val="FFFFFF"/>
                </a:highlight>
              </a:rPr>
              <a:t>14M+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237486-8802-0298-ABE6-6BF911845F79}"/>
              </a:ext>
            </a:extLst>
          </p:cNvPr>
          <p:cNvSpPr txBox="1"/>
          <p:nvPr/>
        </p:nvSpPr>
        <p:spPr>
          <a:xfrm>
            <a:off x="3277622" y="4444856"/>
            <a:ext cx="1955214" cy="707886"/>
          </a:xfrm>
          <a:solidFill>
            <a:schemeClr val="bg2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>
                <a:highlight>
                  <a:srgbClr val="FFFFFF"/>
                </a:highlight>
              </a:rPr>
              <a:t>110M+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7C3998-4ED0-6587-B582-F178D59F1B1D}"/>
              </a:ext>
            </a:extLst>
          </p:cNvPr>
          <p:cNvSpPr txBox="1"/>
          <p:nvPr/>
        </p:nvSpPr>
        <p:spPr>
          <a:xfrm>
            <a:off x="8046408" y="3214021"/>
            <a:ext cx="1955214" cy="707886"/>
          </a:xfr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80844988"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>
                <a:highlight>
                  <a:srgbClr val="FFFFFF"/>
                </a:highlight>
              </a:rPr>
              <a:t>20M+</a:t>
            </a:r>
          </a:p>
        </p:txBody>
      </p:sp>
      <p:cxnSp>
        <p:nvCxnSpPr>
          <p:cNvPr id="69" name="Connector: Curved 68">
            <a:extLst>
              <a:ext uri="{FF2B5EF4-FFF2-40B4-BE49-F238E27FC236}">
                <a16:creationId xmlns:a16="http://schemas.microsoft.com/office/drawing/2014/main" id="{93480347-F13C-412E-C41C-55DF503C04AC}"/>
              </a:ext>
            </a:extLst>
          </p:cNvPr>
          <p:cNvCxnSpPr>
            <a:cxnSpLocks/>
            <a:endCxn id="28" idx="3"/>
          </p:cNvCxnSpPr>
          <p:nvPr/>
        </p:nvCxnSpPr>
        <p:spPr>
          <a:xfrm rot="10800000">
            <a:off x="3962401" y="2731384"/>
            <a:ext cx="2308970" cy="1425766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Curved 75">
            <a:extLst>
              <a:ext uri="{FF2B5EF4-FFF2-40B4-BE49-F238E27FC236}">
                <a16:creationId xmlns:a16="http://schemas.microsoft.com/office/drawing/2014/main" id="{DAEA9EE9-B8BA-9503-00B6-2D1F23C2F958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6271371" y="3567964"/>
            <a:ext cx="1775037" cy="589186"/>
          </a:xfrm>
          <a:prstGeom prst="curvedConnector3">
            <a:avLst>
              <a:gd name="adj1" fmla="val 36644"/>
            </a:avLst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Curved 82">
            <a:extLst>
              <a:ext uri="{FF2B5EF4-FFF2-40B4-BE49-F238E27FC236}">
                <a16:creationId xmlns:a16="http://schemas.microsoft.com/office/drawing/2014/main" id="{47768A94-073D-2184-A246-52A7E1D80FC7}"/>
              </a:ext>
            </a:extLst>
          </p:cNvPr>
          <p:cNvCxnSpPr/>
          <p:nvPr/>
        </p:nvCxnSpPr>
        <p:spPr>
          <a:xfrm rot="5400000" flipH="1" flipV="1">
            <a:off x="5938041" y="3064472"/>
            <a:ext cx="1426008" cy="759349"/>
          </a:xfrm>
          <a:prstGeom prst="curvedConnector3">
            <a:avLst>
              <a:gd name="adj1" fmla="val 61837"/>
            </a:avLst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Curved 85">
            <a:extLst>
              <a:ext uri="{FF2B5EF4-FFF2-40B4-BE49-F238E27FC236}">
                <a16:creationId xmlns:a16="http://schemas.microsoft.com/office/drawing/2014/main" id="{9918D1FD-C574-E72E-90ED-3BEA2E639529}"/>
              </a:ext>
            </a:extLst>
          </p:cNvPr>
          <p:cNvCxnSpPr>
            <a:endCxn id="30" idx="3"/>
          </p:cNvCxnSpPr>
          <p:nvPr/>
        </p:nvCxnSpPr>
        <p:spPr>
          <a:xfrm rot="10800000" flipV="1">
            <a:off x="5232836" y="4157149"/>
            <a:ext cx="1038534" cy="641649"/>
          </a:xfrm>
          <a:prstGeom prst="curvedConnector3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E2D104BC-1F2F-1761-F405-C5AF2EA0B50B}"/>
              </a:ext>
            </a:extLst>
          </p:cNvPr>
          <p:cNvSpPr txBox="1"/>
          <p:nvPr/>
        </p:nvSpPr>
        <p:spPr>
          <a:xfrm>
            <a:off x="1262858" y="3240351"/>
            <a:ext cx="151045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North America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FEE2146-F2D7-9F42-66F4-436AEB414C27}"/>
              </a:ext>
            </a:extLst>
          </p:cNvPr>
          <p:cNvSpPr txBox="1"/>
          <p:nvPr/>
        </p:nvSpPr>
        <p:spPr>
          <a:xfrm>
            <a:off x="4075736" y="5156961"/>
            <a:ext cx="151045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South America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0509C97-D14E-91D1-4988-0E558CC24E73}"/>
              </a:ext>
            </a:extLst>
          </p:cNvPr>
          <p:cNvSpPr txBox="1"/>
          <p:nvPr/>
        </p:nvSpPr>
        <p:spPr>
          <a:xfrm>
            <a:off x="5648435" y="1748172"/>
            <a:ext cx="151045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Europe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CEDF196-28EF-B463-B875-D87B52ED7C71}"/>
              </a:ext>
            </a:extLst>
          </p:cNvPr>
          <p:cNvSpPr txBox="1"/>
          <p:nvPr/>
        </p:nvSpPr>
        <p:spPr>
          <a:xfrm>
            <a:off x="8491168" y="3864846"/>
            <a:ext cx="151045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Asia</a:t>
            </a:r>
          </a:p>
        </p:txBody>
      </p:sp>
    </p:spTree>
    <p:extLst>
      <p:ext uri="{BB962C8B-B14F-4D97-AF65-F5344CB8AC3E}">
        <p14:creationId xmlns:p14="http://schemas.microsoft.com/office/powerpoint/2010/main" val="29205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EB34C082-D199-B41C-450A-DB696563236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3" y="2258519"/>
            <a:ext cx="5524980" cy="4211088"/>
          </a:xfrm>
        </p:spPr>
        <p:txBody>
          <a:bodyPr/>
          <a:lstStyle/>
          <a:p>
            <a:r>
              <a:rPr lang="en-US" dirty="0"/>
              <a:t>Linear TV remains strong and continue to perform well</a:t>
            </a:r>
          </a:p>
          <a:p>
            <a:r>
              <a:rPr lang="en-US" dirty="0"/>
              <a:t>DTH and DTT are (and will remain) the main vectors for linear content distribution</a:t>
            </a:r>
          </a:p>
          <a:p>
            <a:r>
              <a:rPr lang="en-US" dirty="0"/>
              <a:t>Africa’s multi-cultural population wants diverse content relevant to them </a:t>
            </a:r>
          </a:p>
          <a:p>
            <a:r>
              <a:rPr lang="en-US" dirty="0"/>
              <a:t>HD programming is a growing opportunity as most people are interested in higher quality.</a:t>
            </a:r>
          </a:p>
          <a:p>
            <a:r>
              <a:rPr lang="en-US" dirty="0"/>
              <a:t>Most viewership comes from urban areas of population &amp; a growing demand from non-urban areas</a:t>
            </a:r>
          </a:p>
          <a:p>
            <a:r>
              <a:rPr lang="en-US" dirty="0"/>
              <a:t>Satellite remains the best enabler in the African media market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490ADC-10CB-F9BE-DA8B-05E74AD4B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8" y="181974"/>
            <a:ext cx="5725888" cy="1716781"/>
          </a:xfrm>
        </p:spPr>
        <p:txBody>
          <a:bodyPr anchor="b">
            <a:normAutofit/>
          </a:bodyPr>
          <a:lstStyle/>
          <a:p>
            <a:r>
              <a:rPr lang="en-US" sz="4800" dirty="0"/>
              <a:t>Insight into African Audiences</a:t>
            </a:r>
          </a:p>
        </p:txBody>
      </p:sp>
      <p:pic>
        <p:nvPicPr>
          <p:cNvPr id="19" name="Picture Placeholder 18" descr="A couple of children sitting on a couch eating popcorn&#10;&#10;Description automatically generated">
            <a:extLst>
              <a:ext uri="{FF2B5EF4-FFF2-40B4-BE49-F238E27FC236}">
                <a16:creationId xmlns:a16="http://schemas.microsoft.com/office/drawing/2014/main" id="{56199A9F-8E48-1EED-948B-E68C6E47568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1695" r="216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952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person and two children looking at a tablet&#10;&#10;Description automatically generated">
            <a:extLst>
              <a:ext uri="{FF2B5EF4-FFF2-40B4-BE49-F238E27FC236}">
                <a16:creationId xmlns:a16="http://schemas.microsoft.com/office/drawing/2014/main" id="{C8A1FF33-1DAB-A2C3-20C2-3DB23C9591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EAD1FB-2E27-6B9A-CFD6-450989F7DB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C06D2FC-2AB5-764C-06BA-AFA2D304B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0C8B406C-C606-1D5A-6D74-AAC593888373}"/>
              </a:ext>
            </a:extLst>
          </p:cNvPr>
          <p:cNvSpPr txBox="1">
            <a:spLocks/>
          </p:cNvSpPr>
          <p:nvPr/>
        </p:nvSpPr>
        <p:spPr>
          <a:xfrm>
            <a:off x="283619" y="523558"/>
            <a:ext cx="6843543" cy="1279557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32">
              <a:defRPr/>
            </a:pPr>
            <a:r>
              <a:rPr lang="en-US" sz="4800" b="1" dirty="0">
                <a:solidFill>
                  <a:prstClr val="white"/>
                </a:solidFill>
                <a:latin typeface="Arial" panose="020B0604020202020204"/>
              </a:rPr>
              <a:t>Leverage the Power </a:t>
            </a:r>
          </a:p>
          <a:p>
            <a:pPr defTabSz="914332">
              <a:defRPr/>
            </a:pPr>
            <a:r>
              <a:rPr lang="en-US" sz="4800" b="1" dirty="0">
                <a:solidFill>
                  <a:prstClr val="white"/>
                </a:solidFill>
                <a:latin typeface="Arial" panose="020B0604020202020204"/>
              </a:rPr>
              <a:t>of </a:t>
            </a:r>
            <a:r>
              <a:rPr lang="en-US" sz="4800" b="1" dirty="0">
                <a:solidFill>
                  <a:srgbClr val="69B3E7"/>
                </a:solidFill>
                <a:latin typeface="Arial" panose="020B0604020202020204"/>
              </a:rPr>
              <a:t>Satellite</a:t>
            </a:r>
            <a:endParaRPr lang="en-US" sz="4800" b="1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876118-0664-C30D-E3AA-05CDB1A8E046}"/>
              </a:ext>
            </a:extLst>
          </p:cNvPr>
          <p:cNvSpPr txBox="1"/>
          <p:nvPr/>
        </p:nvSpPr>
        <p:spPr>
          <a:xfrm>
            <a:off x="709535" y="5159211"/>
            <a:ext cx="2658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5"/>
            <a:r>
              <a:rPr lang="en-US" sz="3200" b="1" dirty="0">
                <a:solidFill>
                  <a:prstClr val="white"/>
                </a:solidFill>
                <a:latin typeface="Arial" panose="020B0604020202020204"/>
              </a:rPr>
              <a:t>More</a:t>
            </a:r>
            <a:r>
              <a:rPr lang="en-US" sz="3200" b="1" dirty="0">
                <a:solidFill>
                  <a:srgbClr val="F4B223"/>
                </a:solidFill>
                <a:latin typeface="Arial" panose="020B0604020202020204"/>
              </a:rPr>
              <a:t> Content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35B890-E82F-5FCB-49CC-5DE868F54497}"/>
              </a:ext>
            </a:extLst>
          </p:cNvPr>
          <p:cNvSpPr txBox="1"/>
          <p:nvPr/>
        </p:nvSpPr>
        <p:spPr>
          <a:xfrm>
            <a:off x="3437744" y="5159211"/>
            <a:ext cx="2658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5"/>
            <a:r>
              <a:rPr lang="en-US" sz="3200" b="1" dirty="0">
                <a:solidFill>
                  <a:prstClr val="white"/>
                </a:solidFill>
                <a:latin typeface="Arial" panose="020B0604020202020204"/>
              </a:rPr>
              <a:t>More</a:t>
            </a:r>
            <a:r>
              <a:rPr lang="en-US" sz="3200" b="1" dirty="0">
                <a:solidFill>
                  <a:srgbClr val="F4B223"/>
                </a:solidFill>
                <a:latin typeface="Arial" panose="020B0604020202020204"/>
              </a:rPr>
              <a:t> Coverage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D9E595-1F21-D113-F28E-460926F575B2}"/>
              </a:ext>
            </a:extLst>
          </p:cNvPr>
          <p:cNvSpPr txBox="1"/>
          <p:nvPr/>
        </p:nvSpPr>
        <p:spPr>
          <a:xfrm>
            <a:off x="6305864" y="5159209"/>
            <a:ext cx="2658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5"/>
            <a:r>
              <a:rPr lang="en-US" sz="3200" b="1" dirty="0">
                <a:solidFill>
                  <a:prstClr val="white"/>
                </a:solidFill>
                <a:latin typeface="Arial" panose="020B0604020202020204"/>
              </a:rPr>
              <a:t>More</a:t>
            </a:r>
            <a:r>
              <a:rPr lang="en-US" sz="3200" b="1" dirty="0">
                <a:solidFill>
                  <a:srgbClr val="F4B223"/>
                </a:solidFill>
                <a:latin typeface="Arial" panose="020B0604020202020204"/>
              </a:rPr>
              <a:t> Flexibility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EB7711-052B-EE76-B571-5F8654AE9921}"/>
              </a:ext>
            </a:extLst>
          </p:cNvPr>
          <p:cNvSpPr txBox="1"/>
          <p:nvPr/>
        </p:nvSpPr>
        <p:spPr>
          <a:xfrm>
            <a:off x="9034073" y="5159211"/>
            <a:ext cx="2658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5"/>
            <a:r>
              <a:rPr lang="en-US" sz="3200" b="1" dirty="0">
                <a:solidFill>
                  <a:prstClr val="white"/>
                </a:solidFill>
                <a:latin typeface="Arial" panose="020B0604020202020204"/>
              </a:rPr>
              <a:t>More</a:t>
            </a:r>
            <a:r>
              <a:rPr lang="en-US" sz="3200" b="1" dirty="0">
                <a:solidFill>
                  <a:srgbClr val="F4B223"/>
                </a:solidFill>
                <a:latin typeface="Arial" panose="020B0604020202020204"/>
              </a:rPr>
              <a:t> Revenue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C0E129-D7EB-D985-52A2-95DCCC5B729E}"/>
              </a:ext>
            </a:extLst>
          </p:cNvPr>
          <p:cNvCxnSpPr/>
          <p:nvPr/>
        </p:nvCxnSpPr>
        <p:spPr>
          <a:xfrm>
            <a:off x="3367791" y="5546360"/>
            <a:ext cx="0" cy="399739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57C574-1F8D-229C-1CFA-6ECA72939BB9}"/>
              </a:ext>
            </a:extLst>
          </p:cNvPr>
          <p:cNvCxnSpPr/>
          <p:nvPr/>
        </p:nvCxnSpPr>
        <p:spPr>
          <a:xfrm>
            <a:off x="6225915" y="5546360"/>
            <a:ext cx="0" cy="399739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3F42F5-F32D-9F52-37F0-66C598B33AE2}"/>
              </a:ext>
            </a:extLst>
          </p:cNvPr>
          <p:cNvCxnSpPr/>
          <p:nvPr/>
        </p:nvCxnSpPr>
        <p:spPr>
          <a:xfrm>
            <a:off x="9044067" y="5546360"/>
            <a:ext cx="0" cy="399739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BA9441C-2DF4-9815-7433-E21AC76335B5}"/>
              </a:ext>
            </a:extLst>
          </p:cNvPr>
          <p:cNvSpPr txBox="1"/>
          <p:nvPr/>
        </p:nvSpPr>
        <p:spPr>
          <a:xfrm>
            <a:off x="1183341" y="3323978"/>
            <a:ext cx="106904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 demand for more diverse content in more places, coupled with the ability</a:t>
            </a:r>
          </a:p>
          <a:p>
            <a:r>
              <a:rPr lang="en-US" b="1" dirty="0">
                <a:solidFill>
                  <a:schemeClr val="bg1"/>
                </a:solidFill>
              </a:rPr>
              <a:t>to deliver reliable, high-quality coverage almost anywhere makes </a:t>
            </a:r>
            <a:r>
              <a:rPr lang="en-US" b="1" u="sng" dirty="0">
                <a:solidFill>
                  <a:schemeClr val="bg1"/>
                </a:solidFill>
              </a:rPr>
              <a:t>satellite</a:t>
            </a:r>
            <a:r>
              <a:rPr lang="en-US" b="1" dirty="0">
                <a:solidFill>
                  <a:schemeClr val="bg1"/>
                </a:solidFill>
              </a:rPr>
              <a:t> the only</a:t>
            </a:r>
          </a:p>
          <a:p>
            <a:r>
              <a:rPr lang="en-US" b="1" dirty="0">
                <a:solidFill>
                  <a:schemeClr val="bg1"/>
                </a:solidFill>
              </a:rPr>
              <a:t>choice for programmers in Africa.</a:t>
            </a:r>
          </a:p>
        </p:txBody>
      </p:sp>
    </p:spTree>
    <p:extLst>
      <p:ext uri="{BB962C8B-B14F-4D97-AF65-F5344CB8AC3E}">
        <p14:creationId xmlns:p14="http://schemas.microsoft.com/office/powerpoint/2010/main" val="625825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C3B7C-FCB2-2444-B73F-833D171E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31" y="2164956"/>
            <a:ext cx="10889721" cy="1005841"/>
          </a:xfrm>
        </p:spPr>
        <p:txBody>
          <a:bodyPr/>
          <a:lstStyle/>
          <a:p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Welcome to a World of More with Intelsat 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84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37C6298-A5F9-49D2-A985-18915F7337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52F9CCF-DDB8-4746-B44B-9D2E93383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4284" y="299469"/>
            <a:ext cx="1761083" cy="46015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FEAD8BC-4956-4EEF-81E8-C41161D01ADF}"/>
              </a:ext>
            </a:extLst>
          </p:cNvPr>
          <p:cNvSpPr txBox="1">
            <a:spLocks/>
          </p:cNvSpPr>
          <p:nvPr/>
        </p:nvSpPr>
        <p:spPr>
          <a:xfrm>
            <a:off x="714543" y="1070440"/>
            <a:ext cx="10801229" cy="923795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35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75" b="0" kern="1200">
                <a:solidFill>
                  <a:schemeClr val="accent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AC180EF-4266-46C7-BE7C-E85A97B01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04" y="608917"/>
            <a:ext cx="10801229" cy="923795"/>
          </a:xfrm>
        </p:spPr>
        <p:txBody>
          <a:bodyPr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One Global Network for a Hyperconnected World</a:t>
            </a:r>
          </a:p>
        </p:txBody>
      </p:sp>
      <p:sp>
        <p:nvSpPr>
          <p:cNvPr id="17" name="Google Shape;380;p17">
            <a:extLst>
              <a:ext uri="{FF2B5EF4-FFF2-40B4-BE49-F238E27FC236}">
                <a16:creationId xmlns:a16="http://schemas.microsoft.com/office/drawing/2014/main" id="{328346F6-FA5F-466D-90A5-754B5A75B6AF}"/>
              </a:ext>
            </a:extLst>
          </p:cNvPr>
          <p:cNvSpPr txBox="1"/>
          <p:nvPr/>
        </p:nvSpPr>
        <p:spPr>
          <a:xfrm>
            <a:off x="5125805" y="3869706"/>
            <a:ext cx="1938427" cy="806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86F"/>
              </a:buClr>
              <a:buSzPts val="1800"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Arial" panose="020B0604020202020204"/>
                <a:cs typeface="Arial"/>
                <a:sym typeface="Arial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00K+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86F"/>
              </a:buClr>
              <a:buSzPts val="18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Km of Fiber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Arial"/>
              <a:cs typeface="Arial"/>
            </a:endParaRPr>
          </a:p>
        </p:txBody>
      </p:sp>
      <p:sp>
        <p:nvSpPr>
          <p:cNvPr id="21" name="Google Shape;380;p17">
            <a:extLst>
              <a:ext uri="{FF2B5EF4-FFF2-40B4-BE49-F238E27FC236}">
                <a16:creationId xmlns:a16="http://schemas.microsoft.com/office/drawing/2014/main" id="{561A5411-7137-4AA3-822F-227813F0D526}"/>
              </a:ext>
            </a:extLst>
          </p:cNvPr>
          <p:cNvSpPr txBox="1"/>
          <p:nvPr/>
        </p:nvSpPr>
        <p:spPr>
          <a:xfrm>
            <a:off x="9504883" y="3877325"/>
            <a:ext cx="1938427" cy="102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86F"/>
              </a:buClr>
              <a:buSzPts val="18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99</a:t>
            </a:r>
            <a:r>
              <a:rPr kumimoji="0" lang="en-US" sz="36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%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86F"/>
              </a:buClr>
              <a:buSzPts val="18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Coverage of world’s populated regions </a:t>
            </a:r>
          </a:p>
        </p:txBody>
      </p:sp>
      <p:sp>
        <p:nvSpPr>
          <p:cNvPr id="23" name="Google Shape;380;p17">
            <a:extLst>
              <a:ext uri="{FF2B5EF4-FFF2-40B4-BE49-F238E27FC236}">
                <a16:creationId xmlns:a16="http://schemas.microsoft.com/office/drawing/2014/main" id="{015A16C0-FE09-446A-B8DA-985D8592A2E0}"/>
              </a:ext>
            </a:extLst>
          </p:cNvPr>
          <p:cNvSpPr txBox="1"/>
          <p:nvPr/>
        </p:nvSpPr>
        <p:spPr>
          <a:xfrm>
            <a:off x="7358585" y="3900186"/>
            <a:ext cx="1938427" cy="806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86F"/>
              </a:buClr>
              <a:buSzPts val="18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55+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86F"/>
              </a:buClr>
              <a:buSzPts val="18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Satellites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Arial"/>
              <a:cs typeface="Arial"/>
              <a:sym typeface="Arial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6B60670-05C5-49AC-B495-F8C52933093C}"/>
              </a:ext>
            </a:extLst>
          </p:cNvPr>
          <p:cNvSpPr/>
          <p:nvPr/>
        </p:nvSpPr>
        <p:spPr>
          <a:xfrm rot="18900000">
            <a:off x="898517" y="2718628"/>
            <a:ext cx="1338343" cy="1131679"/>
          </a:xfrm>
          <a:custGeom>
            <a:avLst/>
            <a:gdLst>
              <a:gd name="connsiteX0" fmla="*/ 1497637 w 2251306"/>
              <a:gd name="connsiteY0" fmla="*/ 82768 h 1903662"/>
              <a:gd name="connsiteX1" fmla="*/ 1205285 w 2251306"/>
              <a:gd name="connsiteY1" fmla="*/ 733899 h 1903662"/>
              <a:gd name="connsiteX2" fmla="*/ 1497636 w 2251306"/>
              <a:gd name="connsiteY2" fmla="*/ 1385030 h 1903662"/>
              <a:gd name="connsiteX3" fmla="*/ 1576142 w 2251306"/>
              <a:gd name="connsiteY3" fmla="*/ 0 h 1903662"/>
              <a:gd name="connsiteX4" fmla="*/ 1576027 w 2251306"/>
              <a:gd name="connsiteY4" fmla="*/ 472727 h 1903662"/>
              <a:gd name="connsiteX5" fmla="*/ 1576028 w 2251306"/>
              <a:gd name="connsiteY5" fmla="*/ 668364 h 1903662"/>
              <a:gd name="connsiteX6" fmla="*/ 1999826 w 2251306"/>
              <a:gd name="connsiteY6" fmla="*/ 668364 h 1903662"/>
              <a:gd name="connsiteX7" fmla="*/ 1999826 w 2251306"/>
              <a:gd name="connsiteY7" fmla="*/ 746733 h 1903662"/>
              <a:gd name="connsiteX8" fmla="*/ 1576028 w 2251306"/>
              <a:gd name="connsiteY8" fmla="*/ 746733 h 1903662"/>
              <a:gd name="connsiteX9" fmla="*/ 1576027 w 2251306"/>
              <a:gd name="connsiteY9" fmla="*/ 1429106 h 1903662"/>
              <a:gd name="connsiteX10" fmla="*/ 1575796 w 2251306"/>
              <a:gd name="connsiteY10" fmla="*/ 1429106 h 1903662"/>
              <a:gd name="connsiteX11" fmla="*/ 1575787 w 2251306"/>
              <a:gd name="connsiteY11" fmla="*/ 1468154 h 1903662"/>
              <a:gd name="connsiteX12" fmla="*/ 1536712 w 2251306"/>
              <a:gd name="connsiteY12" fmla="*/ 1468153 h 1903662"/>
              <a:gd name="connsiteX13" fmla="*/ 1334232 w 2251306"/>
              <a:gd name="connsiteY13" fmla="*/ 1375084 h 1903662"/>
              <a:gd name="connsiteX14" fmla="*/ 1131259 w 2251306"/>
              <a:gd name="connsiteY14" fmla="*/ 836635 h 1903662"/>
              <a:gd name="connsiteX15" fmla="*/ 1127905 w 2251306"/>
              <a:gd name="connsiteY15" fmla="*/ 745536 h 1903662"/>
              <a:gd name="connsiteX16" fmla="*/ 406849 w 2251306"/>
              <a:gd name="connsiteY16" fmla="*/ 1129736 h 1903662"/>
              <a:gd name="connsiteX17" fmla="*/ 774104 w 2251306"/>
              <a:gd name="connsiteY17" fmla="*/ 1496992 h 1903662"/>
              <a:gd name="connsiteX18" fmla="*/ 972604 w 2251306"/>
              <a:gd name="connsiteY18" fmla="*/ 1060414 h 1903662"/>
              <a:gd name="connsiteX19" fmla="*/ 1043488 w 2251306"/>
              <a:gd name="connsiteY19" fmla="*/ 1092643 h 1903662"/>
              <a:gd name="connsiteX20" fmla="*/ 832906 w 2251306"/>
              <a:gd name="connsiteY20" fmla="*/ 1555794 h 1903662"/>
              <a:gd name="connsiteX21" fmla="*/ 903342 w 2251306"/>
              <a:gd name="connsiteY21" fmla="*/ 1626229 h 1903662"/>
              <a:gd name="connsiteX22" fmla="*/ 992505 w 2251306"/>
              <a:gd name="connsiteY22" fmla="*/ 1715392 h 1903662"/>
              <a:gd name="connsiteX23" fmla="*/ 1125714 w 2251306"/>
              <a:gd name="connsiteY23" fmla="*/ 1848602 h 1903662"/>
              <a:gd name="connsiteX24" fmla="*/ 1070654 w 2251306"/>
              <a:gd name="connsiteY24" fmla="*/ 1903662 h 1903662"/>
              <a:gd name="connsiteX25" fmla="*/ 937444 w 2251306"/>
              <a:gd name="connsiteY25" fmla="*/ 1770452 h 1903662"/>
              <a:gd name="connsiteX26" fmla="*/ 848282 w 2251306"/>
              <a:gd name="connsiteY26" fmla="*/ 1681290 h 1903662"/>
              <a:gd name="connsiteX27" fmla="*/ 0 w 2251306"/>
              <a:gd name="connsiteY27" fmla="*/ 833008 h 1903662"/>
              <a:gd name="connsiteX28" fmla="*/ 55061 w 2251306"/>
              <a:gd name="connsiteY28" fmla="*/ 777948 h 1903662"/>
              <a:gd name="connsiteX29" fmla="*/ 349288 w 2251306"/>
              <a:gd name="connsiteY29" fmla="*/ 1072176 h 1903662"/>
              <a:gd name="connsiteX30" fmla="*/ 1131739 w 2251306"/>
              <a:gd name="connsiteY30" fmla="*/ 655262 h 1903662"/>
              <a:gd name="connsiteX31" fmla="*/ 1135546 w 2251306"/>
              <a:gd name="connsiteY31" fmla="*/ 584499 h 1903662"/>
              <a:gd name="connsiteX32" fmla="*/ 1537067 w 2251306"/>
              <a:gd name="connsiteY32" fmla="*/ 0 h 1903662"/>
              <a:gd name="connsiteX33" fmla="*/ 2251306 w 2251306"/>
              <a:gd name="connsiteY33" fmla="*/ 668657 h 1903662"/>
              <a:gd name="connsiteX34" fmla="*/ 2251306 w 2251306"/>
              <a:gd name="connsiteY34" fmla="*/ 747026 h 1903662"/>
              <a:gd name="connsiteX35" fmla="*/ 2125714 w 2251306"/>
              <a:gd name="connsiteY35" fmla="*/ 747026 h 1903662"/>
              <a:gd name="connsiteX36" fmla="*/ 2125714 w 2251306"/>
              <a:gd name="connsiteY36" fmla="*/ 668658 h 190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51306" h="1903662">
                <a:moveTo>
                  <a:pt x="1497637" y="82768"/>
                </a:moveTo>
                <a:cubicBezTo>
                  <a:pt x="1335299" y="122198"/>
                  <a:pt x="1204929" y="404604"/>
                  <a:pt x="1205285" y="733899"/>
                </a:cubicBezTo>
                <a:cubicBezTo>
                  <a:pt x="1205284" y="1063550"/>
                  <a:pt x="1335653" y="1345245"/>
                  <a:pt x="1497636" y="1385030"/>
                </a:cubicBezTo>
                <a:close/>
                <a:moveTo>
                  <a:pt x="1576142" y="0"/>
                </a:moveTo>
                <a:lnTo>
                  <a:pt x="1576027" y="472727"/>
                </a:lnTo>
                <a:lnTo>
                  <a:pt x="1576028" y="668364"/>
                </a:lnTo>
                <a:lnTo>
                  <a:pt x="1999826" y="668364"/>
                </a:lnTo>
                <a:lnTo>
                  <a:pt x="1999826" y="746733"/>
                </a:lnTo>
                <a:lnTo>
                  <a:pt x="1576028" y="746733"/>
                </a:lnTo>
                <a:lnTo>
                  <a:pt x="1576027" y="1429106"/>
                </a:lnTo>
                <a:lnTo>
                  <a:pt x="1575796" y="1429106"/>
                </a:lnTo>
                <a:lnTo>
                  <a:pt x="1575787" y="1468154"/>
                </a:lnTo>
                <a:lnTo>
                  <a:pt x="1536712" y="1468153"/>
                </a:lnTo>
                <a:cubicBezTo>
                  <a:pt x="1462469" y="1467799"/>
                  <a:pt x="1393555" y="1434407"/>
                  <a:pt x="1334232" y="1375084"/>
                </a:cubicBezTo>
                <a:cubicBezTo>
                  <a:pt x="1225133" y="1265985"/>
                  <a:pt x="1148671" y="1070399"/>
                  <a:pt x="1131259" y="836635"/>
                </a:cubicBezTo>
                <a:lnTo>
                  <a:pt x="1127905" y="745536"/>
                </a:lnTo>
                <a:lnTo>
                  <a:pt x="406849" y="1129736"/>
                </a:lnTo>
                <a:lnTo>
                  <a:pt x="774104" y="1496992"/>
                </a:lnTo>
                <a:lnTo>
                  <a:pt x="972604" y="1060414"/>
                </a:lnTo>
                <a:lnTo>
                  <a:pt x="1043488" y="1092643"/>
                </a:lnTo>
                <a:lnTo>
                  <a:pt x="832906" y="1555794"/>
                </a:lnTo>
                <a:lnTo>
                  <a:pt x="903342" y="1626229"/>
                </a:lnTo>
                <a:lnTo>
                  <a:pt x="992505" y="1715392"/>
                </a:lnTo>
                <a:lnTo>
                  <a:pt x="1125714" y="1848602"/>
                </a:lnTo>
                <a:lnTo>
                  <a:pt x="1070654" y="1903662"/>
                </a:lnTo>
                <a:lnTo>
                  <a:pt x="937444" y="1770452"/>
                </a:lnTo>
                <a:lnTo>
                  <a:pt x="848282" y="1681290"/>
                </a:lnTo>
                <a:lnTo>
                  <a:pt x="0" y="833008"/>
                </a:lnTo>
                <a:lnTo>
                  <a:pt x="55061" y="777948"/>
                </a:lnTo>
                <a:lnTo>
                  <a:pt x="349288" y="1072176"/>
                </a:lnTo>
                <a:lnTo>
                  <a:pt x="1131739" y="655262"/>
                </a:lnTo>
                <a:lnTo>
                  <a:pt x="1135546" y="584499"/>
                </a:lnTo>
                <a:cubicBezTo>
                  <a:pt x="1172860" y="246950"/>
                  <a:pt x="1335653" y="1"/>
                  <a:pt x="1537067" y="0"/>
                </a:cubicBezTo>
                <a:close/>
                <a:moveTo>
                  <a:pt x="2251306" y="668657"/>
                </a:moveTo>
                <a:lnTo>
                  <a:pt x="2251306" y="747026"/>
                </a:lnTo>
                <a:lnTo>
                  <a:pt x="2125714" y="747026"/>
                </a:lnTo>
                <a:lnTo>
                  <a:pt x="2125714" y="668658"/>
                </a:lnTo>
                <a:close/>
              </a:path>
            </a:pathLst>
          </a:custGeom>
          <a:solidFill>
            <a:schemeClr val="accent2"/>
          </a:solidFill>
          <a:ln w="500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159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Google Shape;380;p17">
            <a:extLst>
              <a:ext uri="{FF2B5EF4-FFF2-40B4-BE49-F238E27FC236}">
                <a16:creationId xmlns:a16="http://schemas.microsoft.com/office/drawing/2014/main" id="{BA5F91A7-1A6F-4830-9EBE-B972ED47B8DF}"/>
              </a:ext>
            </a:extLst>
          </p:cNvPr>
          <p:cNvSpPr txBox="1"/>
          <p:nvPr/>
        </p:nvSpPr>
        <p:spPr>
          <a:xfrm>
            <a:off x="417611" y="3892566"/>
            <a:ext cx="1938427" cy="806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86F"/>
              </a:buClr>
              <a:buSzPts val="18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100+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86F"/>
              </a:buClr>
              <a:buSzPts val="18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Teleports &amp; POPs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Arial"/>
              <a:cs typeface="Arial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C8BB4AA-4456-4A07-9F82-B032B0CB6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96155" y="2556461"/>
            <a:ext cx="1286989" cy="11500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78AE5754-FF8C-44D3-B96E-0BA29EFBFD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10418" y="2694633"/>
            <a:ext cx="1034764" cy="103476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B81725C9-C3B1-4F6B-BFE6-1D6862B38B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33276" y="2601381"/>
            <a:ext cx="1081641" cy="110515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D18AD88-5305-4ECC-83D4-7638118407FD}"/>
              </a:ext>
            </a:extLst>
          </p:cNvPr>
          <p:cNvSpPr txBox="1">
            <a:spLocks/>
          </p:cNvSpPr>
          <p:nvPr/>
        </p:nvSpPr>
        <p:spPr>
          <a:xfrm>
            <a:off x="714543" y="1070440"/>
            <a:ext cx="10801229" cy="923795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35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75" b="0" kern="1200">
                <a:solidFill>
                  <a:schemeClr val="accent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1" name="Google Shape;380;p17">
            <a:extLst>
              <a:ext uri="{FF2B5EF4-FFF2-40B4-BE49-F238E27FC236}">
                <a16:creationId xmlns:a16="http://schemas.microsoft.com/office/drawing/2014/main" id="{664E14BA-F816-4D63-9B1C-C040A07889D6}"/>
              </a:ext>
            </a:extLst>
          </p:cNvPr>
          <p:cNvSpPr txBox="1"/>
          <p:nvPr/>
        </p:nvSpPr>
        <p:spPr>
          <a:xfrm>
            <a:off x="2770436" y="3869706"/>
            <a:ext cx="1938427" cy="806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86F"/>
              </a:buClr>
              <a:buSzPts val="18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20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86F"/>
              </a:buClr>
              <a:buSzPts val="18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Global Offices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D23DAFA-0F87-49EE-A1D0-4F1580BB2B5D}"/>
              </a:ext>
            </a:extLst>
          </p:cNvPr>
          <p:cNvSpPr txBox="1">
            <a:spLocks/>
          </p:cNvSpPr>
          <p:nvPr/>
        </p:nvSpPr>
        <p:spPr>
          <a:xfrm>
            <a:off x="884585" y="5679121"/>
            <a:ext cx="10420868" cy="76199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121914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1400" kern="1200">
                <a:solidFill>
                  <a:srgbClr val="071D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70" indent="0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40" indent="0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09" indent="0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278" indent="0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1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Largest global integrator of satellite and terrestrial communications network</a:t>
            </a:r>
          </a:p>
        </p:txBody>
      </p:sp>
      <p:pic>
        <p:nvPicPr>
          <p:cNvPr id="3" name="Picture 2" descr="Blue lines in a black background&#10;&#10;Description automatically generated">
            <a:extLst>
              <a:ext uri="{FF2B5EF4-FFF2-40B4-BE49-F238E27FC236}">
                <a16:creationId xmlns:a16="http://schemas.microsoft.com/office/drawing/2014/main" id="{DA14C030-58A3-16D4-2057-7C8A406C078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19" y="2579322"/>
            <a:ext cx="1150075" cy="11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07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ity lights in the sky&#10;&#10;Description automatically generated with medium confidence">
            <a:extLst>
              <a:ext uri="{FF2B5EF4-FFF2-40B4-BE49-F238E27FC236}">
                <a16:creationId xmlns:a16="http://schemas.microsoft.com/office/drawing/2014/main" id="{2DBCAFC5-FEC9-65AB-635C-6E20CE3D44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C5AD75-BFF6-BC47-815F-DFFAB7012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Take Your Video Anywhere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F1160-8F41-F9B3-A7EC-C8F3D221DC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55DDC-C182-F873-4C27-15D89727AC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760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H_FLYSHEET_STYL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ntent">
  <a:themeElements>
    <a:clrScheme name="Custom 1">
      <a:dk1>
        <a:srgbClr val="51596C"/>
      </a:dk1>
      <a:lt1>
        <a:srgbClr val="FFFFFF"/>
      </a:lt1>
      <a:dk2>
        <a:srgbClr val="071D49"/>
      </a:dk2>
      <a:lt2>
        <a:srgbClr val="E7E6E6"/>
      </a:lt2>
      <a:accent1>
        <a:srgbClr val="69B3E7"/>
      </a:accent1>
      <a:accent2>
        <a:srgbClr val="DD8A03"/>
      </a:accent2>
      <a:accent3>
        <a:srgbClr val="00A7B5"/>
      </a:accent3>
      <a:accent4>
        <a:srgbClr val="78BE20"/>
      </a:accent4>
      <a:accent5>
        <a:srgbClr val="002F6C"/>
      </a:accent5>
      <a:accent6>
        <a:srgbClr val="9EA6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Intelsat-PPT-2020.pptx" id="{9E6A9D98-E3F7-401A-89F3-83B3B4E5E58D}" vid="{C45ED54B-B23B-48DA-95CF-50C650E00DD0}"/>
    </a:ext>
  </a:extLst>
</a:theme>
</file>

<file path=ppt/theme/theme10.xml><?xml version="1.0" encoding="utf-8"?>
<a:theme xmlns:a="http://schemas.openxmlformats.org/drawingml/2006/main" name="6_Content">
  <a:themeElements>
    <a:clrScheme name="Custom 1">
      <a:dk1>
        <a:srgbClr val="51596C"/>
      </a:dk1>
      <a:lt1>
        <a:srgbClr val="FFFFFF"/>
      </a:lt1>
      <a:dk2>
        <a:srgbClr val="071D49"/>
      </a:dk2>
      <a:lt2>
        <a:srgbClr val="E7E6E6"/>
      </a:lt2>
      <a:accent1>
        <a:srgbClr val="69B3E7"/>
      </a:accent1>
      <a:accent2>
        <a:srgbClr val="DD8A03"/>
      </a:accent2>
      <a:accent3>
        <a:srgbClr val="00A7B5"/>
      </a:accent3>
      <a:accent4>
        <a:srgbClr val="78BE20"/>
      </a:accent4>
      <a:accent5>
        <a:srgbClr val="002F6C"/>
      </a:accent5>
      <a:accent6>
        <a:srgbClr val="9EA6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1GO-110-PPT-Template-v5.1" id="{06284F95-C3C3-0645-AFF5-9BDE449B1672}" vid="{284C6288-7018-E848-9034-FEB0B55FFFA0}"/>
    </a:ext>
  </a:extLst>
</a:theme>
</file>

<file path=ppt/theme/theme11.xml><?xml version="1.0" encoding="utf-8"?>
<a:theme xmlns:a="http://schemas.openxmlformats.org/drawingml/2006/main" name="4_Content">
  <a:themeElements>
    <a:clrScheme name="Custom 1">
      <a:dk1>
        <a:srgbClr val="51596C"/>
      </a:dk1>
      <a:lt1>
        <a:srgbClr val="FFFFFF"/>
      </a:lt1>
      <a:dk2>
        <a:srgbClr val="071D49"/>
      </a:dk2>
      <a:lt2>
        <a:srgbClr val="E7E6E6"/>
      </a:lt2>
      <a:accent1>
        <a:srgbClr val="69B3E7"/>
      </a:accent1>
      <a:accent2>
        <a:srgbClr val="DD8A03"/>
      </a:accent2>
      <a:accent3>
        <a:srgbClr val="00A7B5"/>
      </a:accent3>
      <a:accent4>
        <a:srgbClr val="78BE20"/>
      </a:accent4>
      <a:accent5>
        <a:srgbClr val="002F6C"/>
      </a:accent5>
      <a:accent6>
        <a:srgbClr val="9EA6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1GO-110-PPT-Template-v5.1" id="{06284F95-C3C3-0645-AFF5-9BDE449B1672}" vid="{284C6288-7018-E848-9034-FEB0B55FFFA0}"/>
    </a:ext>
  </a:extLst>
</a:theme>
</file>

<file path=ppt/theme/theme12.xml><?xml version="1.0" encoding="utf-8"?>
<a:theme xmlns:a="http://schemas.openxmlformats.org/drawingml/2006/main" name="Intelsat Grid 16:9 - 18321">
  <a:themeElements>
    <a:clrScheme name="Intelsat">
      <a:dk1>
        <a:srgbClr val="51596C"/>
      </a:dk1>
      <a:lt1>
        <a:srgbClr val="FFFFFF"/>
      </a:lt1>
      <a:dk2>
        <a:srgbClr val="071D49"/>
      </a:dk2>
      <a:lt2>
        <a:srgbClr val="E7E6E6"/>
      </a:lt2>
      <a:accent1>
        <a:srgbClr val="69B3E7"/>
      </a:accent1>
      <a:accent2>
        <a:srgbClr val="DD8A03"/>
      </a:accent2>
      <a:accent3>
        <a:srgbClr val="00A7B5"/>
      </a:accent3>
      <a:accent4>
        <a:srgbClr val="78BE20"/>
      </a:accent4>
      <a:accent5>
        <a:srgbClr val="002F6C"/>
      </a:accent5>
      <a:accent6>
        <a:srgbClr val="9EA6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71D49"/>
        </a:solidFill>
        <a:ln w="9525" cap="rnd" cmpd="sng" algn="ctr">
          <a:solidFill>
            <a:srgbClr val="071D49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rgbClr val="9A9A9A"/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51596C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13.xml><?xml version="1.0" encoding="utf-8"?>
<a:theme xmlns:a="http://schemas.openxmlformats.org/drawingml/2006/main" name="2_Breaker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Intelsat-PPT" id="{C6793AA8-F5F0-440F-98C0-0EE12C65FB79}" vid="{DE830F2D-04E1-4258-A615-4CBC09A84EB7}"/>
    </a:ext>
  </a:extLst>
</a:theme>
</file>

<file path=ppt/theme/theme14.xml><?xml version="1.0" encoding="utf-8"?>
<a:theme xmlns:a="http://schemas.openxmlformats.org/drawingml/2006/main" name="7_Content">
  <a:themeElements>
    <a:clrScheme name="Custom 1">
      <a:dk1>
        <a:srgbClr val="51596C"/>
      </a:dk1>
      <a:lt1>
        <a:srgbClr val="FFFFFF"/>
      </a:lt1>
      <a:dk2>
        <a:srgbClr val="071D49"/>
      </a:dk2>
      <a:lt2>
        <a:srgbClr val="E7E6E6"/>
      </a:lt2>
      <a:accent1>
        <a:srgbClr val="69B3E7"/>
      </a:accent1>
      <a:accent2>
        <a:srgbClr val="DD8A03"/>
      </a:accent2>
      <a:accent3>
        <a:srgbClr val="00A7B5"/>
      </a:accent3>
      <a:accent4>
        <a:srgbClr val="78BE20"/>
      </a:accent4>
      <a:accent5>
        <a:srgbClr val="002F6C"/>
      </a:accent5>
      <a:accent6>
        <a:srgbClr val="9EA6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1GO-110-PPT-Template-v5.1" id="{06284F95-C3C3-0645-AFF5-9BDE449B1672}" vid="{284C6288-7018-E848-9034-FEB0B55FFFA0}"/>
    </a:ext>
  </a:extLst>
</a:theme>
</file>

<file path=ppt/theme/theme15.xml><?xml version="1.0" encoding="utf-8"?>
<a:theme xmlns:a="http://schemas.openxmlformats.org/drawingml/2006/main" name="3_Breaker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1GO-110-PPT-Template-v5.1" id="{06284F95-C3C3-0645-AFF5-9BDE449B1672}" vid="{2322B579-88D6-2A46-B610-2AA6893FD023}"/>
    </a:ext>
  </a:extLst>
</a:theme>
</file>

<file path=ppt/theme/theme16.xml><?xml version="1.0" encoding="utf-8"?>
<a:theme xmlns:a="http://schemas.openxmlformats.org/drawingml/2006/main" name="4_Custom Design">
  <a:themeElements>
    <a:clrScheme name="Custom 1">
      <a:dk1>
        <a:srgbClr val="51596C"/>
      </a:dk1>
      <a:lt1>
        <a:srgbClr val="FFFFFF"/>
      </a:lt1>
      <a:dk2>
        <a:srgbClr val="071D49"/>
      </a:dk2>
      <a:lt2>
        <a:srgbClr val="E7E6E6"/>
      </a:lt2>
      <a:accent1>
        <a:srgbClr val="69B3E7"/>
      </a:accent1>
      <a:accent2>
        <a:srgbClr val="DD8A03"/>
      </a:accent2>
      <a:accent3>
        <a:srgbClr val="00A7B5"/>
      </a:accent3>
      <a:accent4>
        <a:srgbClr val="78BE20"/>
      </a:accent4>
      <a:accent5>
        <a:srgbClr val="002F6C"/>
      </a:accent5>
      <a:accent6>
        <a:srgbClr val="9EA6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Intelsat-PPT" id="{C6793AA8-F5F0-440F-98C0-0EE12C65FB79}" vid="{F418662D-8DD1-4975-AE05-BB30589B5F02}"/>
    </a:ext>
  </a:extLst>
</a:theme>
</file>

<file path=ppt/theme/theme17.xml><?xml version="1.0" encoding="utf-8"?>
<a:theme xmlns:a="http://schemas.openxmlformats.org/drawingml/2006/main" name="3_Custom Design">
  <a:themeElements>
    <a:clrScheme name="Custom 1">
      <a:dk1>
        <a:srgbClr val="51596C"/>
      </a:dk1>
      <a:lt1>
        <a:srgbClr val="FFFFFF"/>
      </a:lt1>
      <a:dk2>
        <a:srgbClr val="071D49"/>
      </a:dk2>
      <a:lt2>
        <a:srgbClr val="E7E6E6"/>
      </a:lt2>
      <a:accent1>
        <a:srgbClr val="69B3E7"/>
      </a:accent1>
      <a:accent2>
        <a:srgbClr val="DD8A03"/>
      </a:accent2>
      <a:accent3>
        <a:srgbClr val="00A7B5"/>
      </a:accent3>
      <a:accent4>
        <a:srgbClr val="78BE20"/>
      </a:accent4>
      <a:accent5>
        <a:srgbClr val="002F6C"/>
      </a:accent5>
      <a:accent6>
        <a:srgbClr val="9EA6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Intelsat-PPT" id="{C6793AA8-F5F0-440F-98C0-0EE12C65FB79}" vid="{F418662D-8DD1-4975-AE05-BB30589B5F02}"/>
    </a:ext>
  </a:extLst>
</a:theme>
</file>

<file path=ppt/theme/theme18.xml><?xml version="1.0" encoding="utf-8"?>
<a:theme xmlns:a="http://schemas.openxmlformats.org/drawingml/2006/main" name="4_Breakers">
  <a:themeElements>
    <a:clrScheme name="Intelsa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F6C"/>
      </a:accent1>
      <a:accent2>
        <a:srgbClr val="69B3E7"/>
      </a:accent2>
      <a:accent3>
        <a:srgbClr val="00A7B5"/>
      </a:accent3>
      <a:accent4>
        <a:srgbClr val="F4B223"/>
      </a:accent4>
      <a:accent5>
        <a:srgbClr val="78BE21"/>
      </a:accent5>
      <a:accent6>
        <a:srgbClr val="DD8A03"/>
      </a:accent6>
      <a:hlink>
        <a:srgbClr val="0563C1"/>
      </a:hlink>
      <a:folHlink>
        <a:srgbClr val="0563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Intelsat-PPT" id="{C6793AA8-F5F0-440F-98C0-0EE12C65FB79}" vid="{DE830F2D-04E1-4258-A615-4CBC09A84EB7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eaker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Intelsat-PPT-2020.pptx" id="{9E6A9D98-E3F7-401A-89F3-83B3B4E5E58D}" vid="{4653D060-8982-4C23-A172-9919686E06B4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Custom 1">
      <a:dk1>
        <a:srgbClr val="51596C"/>
      </a:dk1>
      <a:lt1>
        <a:srgbClr val="FFFFFF"/>
      </a:lt1>
      <a:dk2>
        <a:srgbClr val="071D49"/>
      </a:dk2>
      <a:lt2>
        <a:srgbClr val="E7E6E6"/>
      </a:lt2>
      <a:accent1>
        <a:srgbClr val="69B3E7"/>
      </a:accent1>
      <a:accent2>
        <a:srgbClr val="DD8A03"/>
      </a:accent2>
      <a:accent3>
        <a:srgbClr val="00A7B5"/>
      </a:accent3>
      <a:accent4>
        <a:srgbClr val="78BE20"/>
      </a:accent4>
      <a:accent5>
        <a:srgbClr val="002F6C"/>
      </a:accent5>
      <a:accent6>
        <a:srgbClr val="9EA6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Intelsat-PPT-2020.pptx" id="{9E6A9D98-E3F7-401A-89F3-83B3B4E5E58D}" vid="{34296260-7179-4D16-A5E5-ED34748B32B0}"/>
    </a:ext>
  </a:extLst>
</a:theme>
</file>

<file path=ppt/theme/theme4.xml><?xml version="1.0" encoding="utf-8"?>
<a:theme xmlns:a="http://schemas.openxmlformats.org/drawingml/2006/main" name="1_Breaker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Intelsat-PPT" id="{C6793AA8-F5F0-440F-98C0-0EE12C65FB79}" vid="{DE830F2D-04E1-4258-A615-4CBC09A84EB7}"/>
    </a:ext>
  </a:extLst>
</a:theme>
</file>

<file path=ppt/theme/theme5.xml><?xml version="1.0" encoding="utf-8"?>
<a:theme xmlns:a="http://schemas.openxmlformats.org/drawingml/2006/main" name="3_Content">
  <a:themeElements>
    <a:clrScheme name="Custom 1">
      <a:dk1>
        <a:srgbClr val="51596C"/>
      </a:dk1>
      <a:lt1>
        <a:srgbClr val="FFFFFF"/>
      </a:lt1>
      <a:dk2>
        <a:srgbClr val="071D49"/>
      </a:dk2>
      <a:lt2>
        <a:srgbClr val="E7E6E6"/>
      </a:lt2>
      <a:accent1>
        <a:srgbClr val="69B3E7"/>
      </a:accent1>
      <a:accent2>
        <a:srgbClr val="DD8A03"/>
      </a:accent2>
      <a:accent3>
        <a:srgbClr val="00A7B5"/>
      </a:accent3>
      <a:accent4>
        <a:srgbClr val="78BE20"/>
      </a:accent4>
      <a:accent5>
        <a:srgbClr val="002F6C"/>
      </a:accent5>
      <a:accent6>
        <a:srgbClr val="9EA6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Intelsat-PPT" id="{C6793AA8-F5F0-440F-98C0-0EE12C65FB79}" vid="{2DB97FD4-C603-48D1-BD84-19F4177B23F5}"/>
    </a:ext>
  </a:extLst>
</a:theme>
</file>

<file path=ppt/theme/theme6.xml><?xml version="1.0" encoding="utf-8"?>
<a:theme xmlns:a="http://schemas.openxmlformats.org/drawingml/2006/main" name="2_Content">
  <a:themeElements>
    <a:clrScheme name="Custom 1">
      <a:dk1>
        <a:srgbClr val="51596C"/>
      </a:dk1>
      <a:lt1>
        <a:srgbClr val="FFFFFF"/>
      </a:lt1>
      <a:dk2>
        <a:srgbClr val="071D49"/>
      </a:dk2>
      <a:lt2>
        <a:srgbClr val="E7E6E6"/>
      </a:lt2>
      <a:accent1>
        <a:srgbClr val="69B3E7"/>
      </a:accent1>
      <a:accent2>
        <a:srgbClr val="DD8A03"/>
      </a:accent2>
      <a:accent3>
        <a:srgbClr val="00A7B5"/>
      </a:accent3>
      <a:accent4>
        <a:srgbClr val="78BE20"/>
      </a:accent4>
      <a:accent5>
        <a:srgbClr val="002F6C"/>
      </a:accent5>
      <a:accent6>
        <a:srgbClr val="9EA6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Intelsat-PPT-2020.pptx" id="{9E6A9D98-E3F7-401A-89F3-83B3B4E5E58D}" vid="{C45ED54B-B23B-48DA-95CF-50C650E00DD0}"/>
    </a:ext>
  </a:extLst>
</a:theme>
</file>

<file path=ppt/theme/theme7.xml><?xml version="1.0" encoding="utf-8"?>
<a:theme xmlns:a="http://schemas.openxmlformats.org/drawingml/2006/main" name="Custom Design">
  <a:themeElements>
    <a:clrScheme name="Custom 1">
      <a:dk1>
        <a:srgbClr val="51596C"/>
      </a:dk1>
      <a:lt1>
        <a:srgbClr val="FFFFFF"/>
      </a:lt1>
      <a:dk2>
        <a:srgbClr val="071D49"/>
      </a:dk2>
      <a:lt2>
        <a:srgbClr val="E7E6E6"/>
      </a:lt2>
      <a:accent1>
        <a:srgbClr val="69B3E7"/>
      </a:accent1>
      <a:accent2>
        <a:srgbClr val="DD8A03"/>
      </a:accent2>
      <a:accent3>
        <a:srgbClr val="00A7B5"/>
      </a:accent3>
      <a:accent4>
        <a:srgbClr val="78BE20"/>
      </a:accent4>
      <a:accent5>
        <a:srgbClr val="002F6C"/>
      </a:accent5>
      <a:accent6>
        <a:srgbClr val="9EA6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Intelsat-PPT" id="{C6793AA8-F5F0-440F-98C0-0EE12C65FB79}" vid="{F418662D-8DD1-4975-AE05-BB30589B5F02}"/>
    </a:ext>
  </a:extLst>
</a:theme>
</file>

<file path=ppt/theme/theme8.xml><?xml version="1.0" encoding="utf-8"?>
<a:theme xmlns:a="http://schemas.openxmlformats.org/drawingml/2006/main" name="5_Content">
  <a:themeElements>
    <a:clrScheme name="Custom 1">
      <a:dk1>
        <a:srgbClr val="51596C"/>
      </a:dk1>
      <a:lt1>
        <a:srgbClr val="FFFFFF"/>
      </a:lt1>
      <a:dk2>
        <a:srgbClr val="071D49"/>
      </a:dk2>
      <a:lt2>
        <a:srgbClr val="E7E6E6"/>
      </a:lt2>
      <a:accent1>
        <a:srgbClr val="69B3E7"/>
      </a:accent1>
      <a:accent2>
        <a:srgbClr val="DD8A03"/>
      </a:accent2>
      <a:accent3>
        <a:srgbClr val="00A7B5"/>
      </a:accent3>
      <a:accent4>
        <a:srgbClr val="78BE20"/>
      </a:accent4>
      <a:accent5>
        <a:srgbClr val="002F6C"/>
      </a:accent5>
      <a:accent6>
        <a:srgbClr val="9EA6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Intelsat-PPT" id="{C6793AA8-F5F0-440F-98C0-0EE12C65FB79}" vid="{2DB97FD4-C603-48D1-BD84-19F4177B23F5}"/>
    </a:ext>
  </a:extLst>
</a:theme>
</file>

<file path=ppt/theme/theme9.xml><?xml version="1.0" encoding="utf-8"?>
<a:theme xmlns:a="http://schemas.openxmlformats.org/drawingml/2006/main" name="2_Custom Design">
  <a:themeElements>
    <a:clrScheme name="Custom 1">
      <a:dk1>
        <a:srgbClr val="51596C"/>
      </a:dk1>
      <a:lt1>
        <a:srgbClr val="FFFFFF"/>
      </a:lt1>
      <a:dk2>
        <a:srgbClr val="071D49"/>
      </a:dk2>
      <a:lt2>
        <a:srgbClr val="E7E6E6"/>
      </a:lt2>
      <a:accent1>
        <a:srgbClr val="69B3E7"/>
      </a:accent1>
      <a:accent2>
        <a:srgbClr val="DD8A03"/>
      </a:accent2>
      <a:accent3>
        <a:srgbClr val="00A7B5"/>
      </a:accent3>
      <a:accent4>
        <a:srgbClr val="78BE20"/>
      </a:accent4>
      <a:accent5>
        <a:srgbClr val="002F6C"/>
      </a:accent5>
      <a:accent6>
        <a:srgbClr val="9EA6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Intelsat-PPT" id="{C6793AA8-F5F0-440F-98C0-0EE12C65FB79}" vid="{F418662D-8DD1-4975-AE05-BB30589B5F0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d665552-6777-40ec-9b7f-9cea1c9137f8">
      <UserInfo>
        <DisplayName>Yaghmour, Salim</DisplayName>
        <AccountId>33</AccountId>
        <AccountType/>
      </UserInfo>
      <UserInfo>
        <DisplayName>Fromont, Bruno</DisplayName>
        <AccountId>43</AccountId>
        <AccountType/>
      </UserInfo>
      <UserInfo>
        <DisplayName>Ciepiela, Mary</DisplayName>
        <AccountId>689</AccountId>
        <AccountType/>
      </UserInfo>
      <UserInfo>
        <DisplayName>McConnell, Clay</DisplayName>
        <AccountId>690</AccountId>
        <AccountType/>
      </UserInfo>
      <UserInfo>
        <DisplayName>Takagi, Ken</DisplayName>
        <AccountId>44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51A7A17B77CB48A1D525387DD2AF2A" ma:contentTypeVersion="12" ma:contentTypeDescription="Create a new document." ma:contentTypeScope="" ma:versionID="2f703d8bd347b50cb4ae31a9da2b735b">
  <xsd:schema xmlns:xsd="http://www.w3.org/2001/XMLSchema" xmlns:xs="http://www.w3.org/2001/XMLSchema" xmlns:p="http://schemas.microsoft.com/office/2006/metadata/properties" xmlns:ns2="26a4a125-962e-42c7-a7aa-f2ed83cf3972" xmlns:ns3="8d665552-6777-40ec-9b7f-9cea1c9137f8" targetNamespace="http://schemas.microsoft.com/office/2006/metadata/properties" ma:root="true" ma:fieldsID="849d16663cd404137344b465274795f1" ns2:_="" ns3:_="">
    <xsd:import namespace="26a4a125-962e-42c7-a7aa-f2ed83cf3972"/>
    <xsd:import namespace="8d665552-6777-40ec-9b7f-9cea1c9137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a4a125-962e-42c7-a7aa-f2ed83cf39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665552-6777-40ec-9b7f-9cea1c9137f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D36C75-8630-4003-9689-145712820C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D1B642-6ED1-43C3-A119-CC9329B8E0BE}">
  <ds:schemaRefs>
    <ds:schemaRef ds:uri="http://schemas.microsoft.com/office/2006/documentManagement/types"/>
    <ds:schemaRef ds:uri="26a4a125-962e-42c7-a7aa-f2ed83cf3972"/>
    <ds:schemaRef ds:uri="http://purl.org/dc/dcmitype/"/>
    <ds:schemaRef ds:uri="http://schemas.microsoft.com/office/infopath/2007/PartnerControls"/>
    <ds:schemaRef ds:uri="8d665552-6777-40ec-9b7f-9cea1c9137f8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1CB2735-F03D-468C-9DB9-F5C79A119FBA}">
  <ds:schemaRefs>
    <ds:schemaRef ds:uri="26a4a125-962e-42c7-a7aa-f2ed83cf3972"/>
    <ds:schemaRef ds:uri="8d665552-6777-40ec-9b7f-9cea1c9137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2020-Intelsat-PPT-2020</Template>
  <TotalTime>7362</TotalTime>
  <Words>640</Words>
  <Application>Microsoft Office PowerPoint</Application>
  <PresentationFormat>Widescreen</PresentationFormat>
  <Paragraphs>146</Paragraphs>
  <Slides>17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Calibri</vt:lpstr>
      <vt:lpstr>Franklin Gothic Book</vt:lpstr>
      <vt:lpstr>Wingdings</vt:lpstr>
      <vt:lpstr>Trebuchet MS</vt:lpstr>
      <vt:lpstr>Century Gothic</vt:lpstr>
      <vt:lpstr>Arial</vt:lpstr>
      <vt:lpstr>Content</vt:lpstr>
      <vt:lpstr>Breakers</vt:lpstr>
      <vt:lpstr>1_Custom Design</vt:lpstr>
      <vt:lpstr>1_Breakers</vt:lpstr>
      <vt:lpstr>3_Content</vt:lpstr>
      <vt:lpstr>2_Content</vt:lpstr>
      <vt:lpstr>Custom Design</vt:lpstr>
      <vt:lpstr>5_Content</vt:lpstr>
      <vt:lpstr>2_Custom Design</vt:lpstr>
      <vt:lpstr>6_Content</vt:lpstr>
      <vt:lpstr>4_Content</vt:lpstr>
      <vt:lpstr>Intelsat Grid 16:9 - 18321</vt:lpstr>
      <vt:lpstr>2_Breakers</vt:lpstr>
      <vt:lpstr>7_Content</vt:lpstr>
      <vt:lpstr>3_Breakers</vt:lpstr>
      <vt:lpstr>4_Custom Design</vt:lpstr>
      <vt:lpstr>3_Custom Design</vt:lpstr>
      <vt:lpstr>4_Breakers</vt:lpstr>
      <vt:lpstr>think-cell Slide</vt:lpstr>
      <vt:lpstr>Maximize Your Reach, Take Your Content Anywhere Cost-Effectively</vt:lpstr>
      <vt:lpstr>PowerPoint Presentation</vt:lpstr>
      <vt:lpstr>PowerPoint Presentation</vt:lpstr>
      <vt:lpstr>The African Diaspora</vt:lpstr>
      <vt:lpstr>Insight into African Audiences</vt:lpstr>
      <vt:lpstr>PowerPoint Presentation</vt:lpstr>
      <vt:lpstr>Welcome to a World of More with Intelsat  </vt:lpstr>
      <vt:lpstr>One Global Network for a Hyperconnected World</vt:lpstr>
      <vt:lpstr>Take Your Video Anywhere</vt:lpstr>
      <vt:lpstr>IntelsatOne Managed Media Products</vt:lpstr>
      <vt:lpstr>IntelsatOne IP</vt:lpstr>
      <vt:lpstr>Reach New and Exciting Audiences</vt:lpstr>
      <vt:lpstr>With access to over 35 video neighborhoods, connect to the world’s prime cable, broadcast, and DTH systems.</vt:lpstr>
      <vt:lpstr>Over 45 million  viewers in Africa already receive FTA channels from IS-20</vt:lpstr>
      <vt:lpstr>Trusted partner and proven innovator in satellite connectivity</vt:lpstr>
      <vt:lpstr>Our Unified Network Vision</vt:lpstr>
      <vt:lpstr>Thank You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CorpDev Workboard</dc:title>
  <dc:creator>Cassells, Mandy;Sol-Loza, Arsene (ITN)</dc:creator>
  <cp:lastModifiedBy>Sol-Loza, Djoman Arsene (ITN)</cp:lastModifiedBy>
  <cp:revision>323</cp:revision>
  <cp:lastPrinted>2022-06-09T22:28:21Z</cp:lastPrinted>
  <dcterms:created xsi:type="dcterms:W3CDTF">2020-11-19T16:30:59Z</dcterms:created>
  <dcterms:modified xsi:type="dcterms:W3CDTF">2024-10-08T10:52:38Z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0x0101006151A7A17B77CB48A1D525387DD2AF2A</vt:lpwstr>
  </property>
</Properties>
</file>